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0" r:id="rId2"/>
    <p:sldId id="265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93" r:id="rId16"/>
    <p:sldId id="294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492"/>
    <a:srgbClr val="BC6D50"/>
    <a:srgbClr val="DEB408"/>
    <a:srgbClr val="9FA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2" autoAdjust="0"/>
    <p:restoredTop sz="86357" autoAdjust="0"/>
  </p:normalViewPr>
  <p:slideViewPr>
    <p:cSldViewPr snapToGrid="0" snapToObjects="1" showGuides="1">
      <p:cViewPr varScale="1">
        <p:scale>
          <a:sx n="136" d="100"/>
          <a:sy n="136" d="100"/>
        </p:scale>
        <p:origin x="1768" y="200"/>
      </p:cViewPr>
      <p:guideLst>
        <p:guide orient="horz" pos="32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C9A2F-33CD-DD43-92A0-8124C997388E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B8928-CE51-C248-963C-668A567B7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9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826C-8C88-064E-9D7A-30C199F5B709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DCAC-FFDA-7F42-B9E4-6F1AD627D433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1024-C580-B240-B411-6992B124C6DF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849AE0-6196-4E48-B884-9B93D11F1C80}"/>
              </a:ext>
            </a:extLst>
          </p:cNvPr>
          <p:cNvCxnSpPr/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Avenir Book" panose="02000503020000020003" pitchFamily="2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latin typeface="Avenir Book" panose="02000503020000020003" pitchFamily="2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600">
                <a:latin typeface="Avenir Book" panose="02000503020000020003" pitchFamily="2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400">
                <a:latin typeface="Avenir Book" panose="02000503020000020003" pitchFamily="2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4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-</a:t>
            </a:r>
            <a:fld id="{A3773F58-76C6-2547-A1EE-768CC826023F}" type="slidenum">
              <a:rPr lang="en-US" smtClean="0"/>
              <a:t>‹#›</a:t>
            </a:fld>
            <a:r>
              <a:rPr lang="en-US" dirty="0"/>
              <a:t>-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35D15B-E535-7C47-8090-A39E6B9BEF7E}"/>
              </a:ext>
            </a:extLst>
          </p:cNvPr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4EC027E-9E52-2F4A-9356-7A8F04E45CD0}"/>
              </a:ext>
            </a:extLst>
          </p:cNvPr>
          <p:cNvSpPr/>
          <p:nvPr userDrawn="1"/>
        </p:nvSpPr>
        <p:spPr>
          <a:xfrm>
            <a:off x="4169734" y="5906278"/>
            <a:ext cx="804532" cy="8048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C802-240A-4849-A34D-9A9ACD0D5662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0CD-F00D-924E-B6CF-8686E35C45F5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264D5C-DE93-0047-A75B-618EE0E018EF}"/>
              </a:ext>
            </a:extLst>
          </p:cNvPr>
          <p:cNvCxnSpPr/>
          <p:nvPr userDrawn="1"/>
        </p:nvCxnSpPr>
        <p:spPr>
          <a:xfrm>
            <a:off x="457200" y="6126163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7966F5-A61C-9E41-BFA3-5EE7400DC77A}"/>
              </a:ext>
            </a:extLst>
          </p:cNvPr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3B7896B-1C17-204D-AE39-A762CBB9C1A1}"/>
              </a:ext>
            </a:extLst>
          </p:cNvPr>
          <p:cNvSpPr/>
          <p:nvPr userDrawn="1"/>
        </p:nvSpPr>
        <p:spPr>
          <a:xfrm>
            <a:off x="4169734" y="5906278"/>
            <a:ext cx="804532" cy="8048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0FB09F-4A1D-5946-ABD1-8AB38F0E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RI Webinar Series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3A7728-1FD7-554F-A53A-97A06949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/>
              <a:t>-</a:t>
            </a:r>
            <a:fld id="{A3773F58-76C6-2547-A1EE-768CC826023F}" type="slidenum">
              <a:rPr lang="en-US" smtClean="0"/>
              <a:t>‹#›</a:t>
            </a:fld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084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89C2-5461-454A-802A-710249A56931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8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E302-6E31-714F-BAAF-04E850B778BF}" type="datetime1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A369-AA07-144E-A700-90A0154AE8A7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E287-A750-9848-8983-C9D4159BA821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4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D385-4B43-6E4E-8F0F-00F99A9AF6C4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73F58-76C6-2547-A1EE-768CC826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ationship-impact.com/free-team-assessmen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hoLuui9gX8&amp;feature=youtu.be" TargetMode="External"/><Relationship Id="rId2" Type="http://schemas.openxmlformats.org/officeDocument/2006/relationships/hyperlink" Target="https://www.nytimes.com/2016/02/28/magazine/what-google-learned-from-its-quest-to-build-the-perfect-team.html?smid=pl-shar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lationship-impact.com/webinar-seri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mcguinness@realationship-impact.com" TargetMode="External"/><Relationship Id="rId2" Type="http://schemas.openxmlformats.org/officeDocument/2006/relationships/hyperlink" Target="http://www.relationship-impa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gbrady@relationship-impac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3CA605-A1A7-A44E-8706-AD25B9E9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90" y="643467"/>
            <a:ext cx="66520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9133-417B-2544-BA5D-BAAE66E1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TCI’s Team Diagnostic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9F091-190A-444E-A69F-B7BF5E31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36A91-9EC5-BC4E-B466-031718F0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10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30DBCF-834C-BD4C-ACCA-3BDC5E9C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venir Book"/>
                <a:cs typeface="Avenir Book"/>
              </a:rPr>
              <a:t>TCI’s Team Diagnostic focuses on the Team as a System that has characteristics that transcend those of any one member.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venir Book"/>
                <a:cs typeface="Avenir Book"/>
              </a:rPr>
              <a:t>The Team Diagnostic assesses team performance from two perspectives...</a:t>
            </a:r>
          </a:p>
        </p:txBody>
      </p:sp>
      <p:pic>
        <p:nvPicPr>
          <p:cNvPr id="7" name="Picture 6" descr="Screen Shot 2018-03-20 at 6.32.00 PM.png">
            <a:extLst>
              <a:ext uri="{FF2B5EF4-FFF2-40B4-BE49-F238E27FC236}">
                <a16:creationId xmlns:a16="http://schemas.microsoft.com/office/drawing/2014/main" id="{6E198DF8-DE65-D64A-9FBA-79A57D373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31" y="3741302"/>
            <a:ext cx="1473200" cy="147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creen Shot 2018-03-20 at 6.32.47 PM.png">
            <a:extLst>
              <a:ext uri="{FF2B5EF4-FFF2-40B4-BE49-F238E27FC236}">
                <a16:creationId xmlns:a16="http://schemas.microsoft.com/office/drawing/2014/main" id="{F3E763E1-8B8F-8D43-A08B-401625E28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65" y="3741302"/>
            <a:ext cx="1473175" cy="147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153C47-3511-6849-8D76-5440DE41A8D5}"/>
              </a:ext>
            </a:extLst>
          </p:cNvPr>
          <p:cNvSpPr/>
          <p:nvPr/>
        </p:nvSpPr>
        <p:spPr>
          <a:xfrm>
            <a:off x="1307398" y="3211163"/>
            <a:ext cx="24114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>
                <a:latin typeface="Avenir Book"/>
                <a:cs typeface="Avenir Book"/>
              </a:rPr>
              <a:t>What results is the team achieving?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39560-B8D7-E348-80F9-2FE1203B3FF0}"/>
              </a:ext>
            </a:extLst>
          </p:cNvPr>
          <p:cNvSpPr/>
          <p:nvPr/>
        </p:nvSpPr>
        <p:spPr>
          <a:xfrm>
            <a:off x="5219756" y="3202262"/>
            <a:ext cx="24653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>
                <a:latin typeface="Avenir Book"/>
                <a:cs typeface="Avenir Book"/>
              </a:rPr>
              <a:t>How is the team achieving these results?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5F26C3-5CA1-5141-9B40-B6B3C4DEB4AA}"/>
              </a:ext>
            </a:extLst>
          </p:cNvPr>
          <p:cNvSpPr/>
          <p:nvPr/>
        </p:nvSpPr>
        <p:spPr>
          <a:xfrm>
            <a:off x="1531512" y="5129605"/>
            <a:ext cx="191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Avenir Book"/>
                <a:cs typeface="Avenir Book"/>
              </a:rPr>
              <a:t>Competencies that support the team’s ability to be productive</a:t>
            </a:r>
            <a:endParaRPr lang="en-US" sz="12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41FABA-60E8-1C4C-B324-9394FD18F50E}"/>
              </a:ext>
            </a:extLst>
          </p:cNvPr>
          <p:cNvSpPr/>
          <p:nvPr/>
        </p:nvSpPr>
        <p:spPr>
          <a:xfrm>
            <a:off x="5244663" y="5131053"/>
            <a:ext cx="234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Avenir Book"/>
                <a:cs typeface="Avenir Book"/>
              </a:rPr>
              <a:t>Competencies that create an environment that supports effective collaboration</a:t>
            </a:r>
            <a:endParaRPr lang="en-US" sz="12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BF883-A6C8-4E48-B5A3-040E34E9B716}"/>
              </a:ext>
            </a:extLst>
          </p:cNvPr>
          <p:cNvSpPr/>
          <p:nvPr/>
        </p:nvSpPr>
        <p:spPr>
          <a:xfrm>
            <a:off x="3107698" y="3763582"/>
            <a:ext cx="168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Resources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Decision Making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Alignment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Accountability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Leadership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Goals and Strategies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Proactivity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47BE8-9196-1746-80BD-AE857C11C940}"/>
              </a:ext>
            </a:extLst>
          </p:cNvPr>
          <p:cNvSpPr/>
          <p:nvPr/>
        </p:nvSpPr>
        <p:spPr>
          <a:xfrm>
            <a:off x="7080804" y="3763582"/>
            <a:ext cx="1731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Respect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Values Diversity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Camaraderie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Communication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Constructive Interaction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Optimism</a:t>
            </a:r>
          </a:p>
          <a:p>
            <a:pPr marL="166688" indent="-166688">
              <a:spcAft>
                <a:spcPts val="200"/>
              </a:spcAft>
              <a:buFont typeface="+mj-lt"/>
              <a:buAutoNum type="arabicPeriod"/>
            </a:pPr>
            <a:r>
              <a:rPr lang="en-US" sz="1000" b="1" dirty="0">
                <a:latin typeface="Avenir Book"/>
                <a:cs typeface="Avenir Book"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29164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C342-0AC0-A041-9FEA-A13A1872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TCI’s Team Diagnostic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D29E0-C67A-FB45-B18E-8675317E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50FC3-BB6D-F446-A832-2B72B957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11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6" name="Picture 5" descr="Screen Shot 2018-03-20 at 6.54.41 PM.png">
            <a:extLst>
              <a:ext uri="{FF2B5EF4-FFF2-40B4-BE49-F238E27FC236}">
                <a16:creationId xmlns:a16="http://schemas.microsoft.com/office/drawing/2014/main" id="{686C824F-AD80-0A4E-8FBC-09D1366F2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3" b="9398"/>
          <a:stretch/>
        </p:blipFill>
        <p:spPr>
          <a:xfrm>
            <a:off x="1293710" y="1747094"/>
            <a:ext cx="6556580" cy="388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47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B9F6-89CF-EF4B-BBFC-EDFA49EB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TCI’s Team Diagnostic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B3B6B-3B77-DA4B-B703-8F1DD4A5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3B28D-8216-2142-9DA1-A56266AE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12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6" name="Picture 5" descr="Screen Shot 2018-06-24 at 2.36.52 PM.png">
            <a:extLst>
              <a:ext uri="{FF2B5EF4-FFF2-40B4-BE49-F238E27FC236}">
                <a16:creationId xmlns:a16="http://schemas.microsoft.com/office/drawing/2014/main" id="{00CD8AEC-5EC3-6B4B-94FF-DA5A918C9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/>
          <a:stretch/>
        </p:blipFill>
        <p:spPr>
          <a:xfrm>
            <a:off x="3908705" y="2102033"/>
            <a:ext cx="5015260" cy="339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8-06-24 at 2.35.57 PM.png">
            <a:extLst>
              <a:ext uri="{FF2B5EF4-FFF2-40B4-BE49-F238E27FC236}">
                <a16:creationId xmlns:a16="http://schemas.microsoft.com/office/drawing/2014/main" id="{FD3416CA-E7C0-2942-9435-82BF66563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/>
          <a:stretch/>
        </p:blipFill>
        <p:spPr>
          <a:xfrm>
            <a:off x="171150" y="2102033"/>
            <a:ext cx="3438544" cy="234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8-03-20 at 6.56.01 PM.png">
            <a:extLst>
              <a:ext uri="{FF2B5EF4-FFF2-40B4-BE49-F238E27FC236}">
                <a16:creationId xmlns:a16="http://schemas.microsoft.com/office/drawing/2014/main" id="{F1497B9B-9FD4-F043-8B1F-E55B3B6597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3" b="42624"/>
          <a:stretch/>
        </p:blipFill>
        <p:spPr>
          <a:xfrm>
            <a:off x="1595828" y="5659872"/>
            <a:ext cx="5956300" cy="145749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1B5B0A99-041F-464C-9912-3C243D31B7BB}"/>
              </a:ext>
            </a:extLst>
          </p:cNvPr>
          <p:cNvSpPr/>
          <p:nvPr/>
        </p:nvSpPr>
        <p:spPr>
          <a:xfrm>
            <a:off x="3091809" y="2864512"/>
            <a:ext cx="1311677" cy="3019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BD0B24-FB68-8249-B5A5-3427D72E8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57" y="151108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Avenir Book"/>
                <a:cs typeface="Avenir Book"/>
              </a:rPr>
              <a:t>Team Diagnostic Period to Period Comparison Reports</a:t>
            </a:r>
          </a:p>
        </p:txBody>
      </p:sp>
    </p:spTree>
    <p:extLst>
      <p:ext uri="{BB962C8B-B14F-4D97-AF65-F5344CB8AC3E}">
        <p14:creationId xmlns:p14="http://schemas.microsoft.com/office/powerpoint/2010/main" val="403339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0750-650B-7440-86AE-BEBF6587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Team </a:t>
            </a:r>
            <a:r>
              <a:rPr lang="en-US" sz="4000" dirty="0"/>
              <a:t>Measurement</a:t>
            </a:r>
            <a:r>
              <a:rPr lang="en-US" dirty="0"/>
              <a:t>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6E3EC-4ABE-A14C-AE74-FF4EEE5C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FF3CC-D76F-7E4B-A57E-BAD7B63B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13</a:t>
            </a:fld>
            <a:r>
              <a:rPr lang="en-US"/>
              <a:t>-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4B7022-BC2D-A14C-A87D-B9BB3FB9F7EE}"/>
              </a:ext>
            </a:extLst>
          </p:cNvPr>
          <p:cNvGrpSpPr/>
          <p:nvPr/>
        </p:nvGrpSpPr>
        <p:grpSpPr>
          <a:xfrm>
            <a:off x="980411" y="1570727"/>
            <a:ext cx="7230527" cy="4165055"/>
            <a:chOff x="1648872" y="2008052"/>
            <a:chExt cx="5837899" cy="3873814"/>
          </a:xfrm>
        </p:grpSpPr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06758550-A1AC-8349-9707-042705E0D242}"/>
                </a:ext>
              </a:extLst>
            </p:cNvPr>
            <p:cNvSpPr/>
            <p:nvPr/>
          </p:nvSpPr>
          <p:spPr>
            <a:xfrm>
              <a:off x="1648872" y="2008052"/>
              <a:ext cx="5837899" cy="3873814"/>
            </a:xfrm>
            <a:prstGeom prst="triangle">
              <a:avLst/>
            </a:pr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C38B0A-6C28-F646-8734-731253789952}"/>
                </a:ext>
              </a:extLst>
            </p:cNvPr>
            <p:cNvSpPr/>
            <p:nvPr/>
          </p:nvSpPr>
          <p:spPr>
            <a:xfrm>
              <a:off x="3408505" y="3069453"/>
              <a:ext cx="2319423" cy="858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Stewardship of the Organization’s Strategic Direction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F8BF80-FA28-4441-B498-6EAEEA29888D}"/>
                </a:ext>
              </a:extLst>
            </p:cNvPr>
            <p:cNvCxnSpPr/>
            <p:nvPr/>
          </p:nvCxnSpPr>
          <p:spPr>
            <a:xfrm>
              <a:off x="3505200" y="4010370"/>
              <a:ext cx="2133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74D938-631A-B844-B762-5E422E592FEF}"/>
                </a:ext>
              </a:extLst>
            </p:cNvPr>
            <p:cNvCxnSpPr/>
            <p:nvPr/>
          </p:nvCxnSpPr>
          <p:spPr>
            <a:xfrm>
              <a:off x="2547718" y="4975978"/>
              <a:ext cx="40589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FA9743-4557-C448-86A1-8AAA74B06305}"/>
                </a:ext>
              </a:extLst>
            </p:cNvPr>
            <p:cNvSpPr/>
            <p:nvPr/>
          </p:nvSpPr>
          <p:spPr>
            <a:xfrm>
              <a:off x="2959725" y="4173723"/>
              <a:ext cx="3230899" cy="601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Achievement of a Specific Purpose at a Particular Point in 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3DAC8-F675-C84F-B2CC-28332D807BE5}"/>
                </a:ext>
              </a:extLst>
            </p:cNvPr>
            <p:cNvSpPr/>
            <p:nvPr/>
          </p:nvSpPr>
          <p:spPr>
            <a:xfrm>
              <a:off x="2818255" y="5138694"/>
              <a:ext cx="3471320" cy="601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Continual Refinement of Foundational Structural and Relational Dynamics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92940A-EF9C-CB4D-B8FF-6B56E6D039C9}"/>
              </a:ext>
            </a:extLst>
          </p:cNvPr>
          <p:cNvCxnSpPr>
            <a:cxnSpLocks/>
          </p:cNvCxnSpPr>
          <p:nvPr/>
        </p:nvCxnSpPr>
        <p:spPr>
          <a:xfrm flipV="1">
            <a:off x="1205120" y="2565071"/>
            <a:ext cx="2179356" cy="2517569"/>
          </a:xfrm>
          <a:prstGeom prst="straightConnector1">
            <a:avLst/>
          </a:prstGeom>
          <a:ln w="63500">
            <a:solidFill>
              <a:schemeClr val="accent2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B882ED-4819-1543-9E3A-1F4EC7129C9B}"/>
              </a:ext>
            </a:extLst>
          </p:cNvPr>
          <p:cNvCxnSpPr>
            <a:cxnSpLocks/>
          </p:cNvCxnSpPr>
          <p:nvPr/>
        </p:nvCxnSpPr>
        <p:spPr>
          <a:xfrm>
            <a:off x="5830778" y="2565071"/>
            <a:ext cx="2096229" cy="2504704"/>
          </a:xfrm>
          <a:prstGeom prst="straightConnector1">
            <a:avLst/>
          </a:prstGeom>
          <a:ln w="63500">
            <a:solidFill>
              <a:schemeClr val="accent2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02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B637-EE4D-414E-A668-0A1E4784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Complimentary Assessment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C1535-D954-9344-941F-D32D0F3D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61FD0-9B3D-A34D-979F-A6EA1C5C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14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6" name="Picture 5" descr="Screen Shot 2018-03-21 at 9.51.28 AM.png">
            <a:extLst>
              <a:ext uri="{FF2B5EF4-FFF2-40B4-BE49-F238E27FC236}">
                <a16:creationId xmlns:a16="http://schemas.microsoft.com/office/drawing/2014/main" id="{627E7985-58A0-754D-A000-E9147672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3" y="1777488"/>
            <a:ext cx="8109493" cy="3590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07FF33-D67C-EE40-AA93-B3D28CC3F77E}"/>
              </a:ext>
            </a:extLst>
          </p:cNvPr>
          <p:cNvSpPr/>
          <p:nvPr/>
        </p:nvSpPr>
        <p:spPr>
          <a:xfrm>
            <a:off x="434918" y="5530804"/>
            <a:ext cx="7720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URL: </a:t>
            </a:r>
            <a:r>
              <a:rPr lang="en-US" sz="1600" dirty="0">
                <a:hlinkClick r:id="rId3"/>
              </a:rPr>
              <a:t>www.relationship-impact.com/free-team-assessment/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883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0651C-2EF1-AC43-8D19-022F1C07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30AE-00D7-BE42-BBF1-28140748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1800" dirty="0"/>
              <a:t>What Google Learned from its Quest to Build the Perfect Team? </a:t>
            </a:r>
            <a:r>
              <a:rPr lang="en-US" sz="1800" dirty="0">
                <a:hlinkClick r:id="rId2"/>
              </a:rPr>
              <a:t>https://www.nytimes.com/2016/02/28/magazine/what-google-learned-from-its-quest-to-build-the-perfect-team.html?smid=pl-share</a:t>
            </a:r>
            <a:endParaRPr lang="en-US" sz="1800" dirty="0"/>
          </a:p>
          <a:p>
            <a:pPr>
              <a:spcAft>
                <a:spcPts val="2400"/>
              </a:spcAft>
            </a:pPr>
            <a:r>
              <a:rPr lang="en-US" sz="1800" dirty="0"/>
              <a:t>Amy Edmonson TEDx Talk on Psychological Safety - </a:t>
            </a:r>
            <a:r>
              <a:rPr lang="en-US" sz="1800" dirty="0">
                <a:hlinkClick r:id="rId3"/>
              </a:rPr>
              <a:t>https://www.youtube.com/watch?v=LhoLuui9gX8&amp;feature=youtu.be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13B8A-9D79-AA47-8014-84B06539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08FD5-99E5-0B48-BC4A-B8A8A055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15</a:t>
            </a:fld>
            <a:r>
              <a:rPr lang="en-US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585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 descr="A screenshot of a cell ph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BFBCD65-BECD-8B48-8129-D147094D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700" y="1172029"/>
            <a:ext cx="5389781" cy="4513942"/>
          </a:xfrm>
          <a:prstGeom prst="rect">
            <a:avLst/>
          </a:prstGeom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B081F99B-5AF9-CE45-A6CD-072D22F53656}"/>
              </a:ext>
            </a:extLst>
          </p:cNvPr>
          <p:cNvSpPr/>
          <p:nvPr/>
        </p:nvSpPr>
        <p:spPr>
          <a:xfrm>
            <a:off x="3497344" y="5920036"/>
            <a:ext cx="2243580" cy="424206"/>
          </a:xfrm>
          <a:prstGeom prst="rect">
            <a:avLst/>
          </a:prstGeom>
          <a:solidFill>
            <a:srgbClr val="72A492"/>
          </a:solidFill>
          <a:ln>
            <a:solidFill>
              <a:srgbClr val="72A4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REGISTER</a:t>
            </a:r>
          </a:p>
        </p:txBody>
      </p:sp>
    </p:spTree>
    <p:extLst>
      <p:ext uri="{BB962C8B-B14F-4D97-AF65-F5344CB8AC3E}">
        <p14:creationId xmlns:p14="http://schemas.microsoft.com/office/powerpoint/2010/main" val="346671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9D22-609F-4B48-9357-E59C0335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Impact, LLC</a:t>
            </a:r>
            <a:br>
              <a:rPr lang="en-US" dirty="0"/>
            </a:br>
            <a:r>
              <a:rPr lang="en-US" sz="1800" dirty="0">
                <a:hlinkClick r:id="rId2"/>
              </a:rPr>
              <a:t>www.relationship-impact.com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584BD-E6E1-C144-A357-AA15301A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0902E-0D5D-7940-AFE5-0FD0F09E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17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969FCE-6443-7248-8C6B-5955FA30EF00}"/>
              </a:ext>
            </a:extLst>
          </p:cNvPr>
          <p:cNvSpPr txBox="1">
            <a:spLocks/>
          </p:cNvSpPr>
          <p:nvPr/>
        </p:nvSpPr>
        <p:spPr>
          <a:xfrm>
            <a:off x="4572120" y="2078074"/>
            <a:ext cx="40315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East Coast – Jack McGuinness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C6D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5905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Ramsgate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Bethesda, MD  20816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301-785-9731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jmcguinness@relationship-impact.com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C6D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C6D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0937CD-20FA-4946-8944-56B852B98DCF}"/>
              </a:ext>
            </a:extLst>
          </p:cNvPr>
          <p:cNvSpPr txBox="1">
            <a:spLocks/>
          </p:cNvSpPr>
          <p:nvPr/>
        </p:nvSpPr>
        <p:spPr>
          <a:xfrm>
            <a:off x="4572120" y="3830674"/>
            <a:ext cx="40315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 Coast – Gil Brady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700 Balboa Ave</a:t>
            </a: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Coronado CA 92118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C6D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lang="en-US" sz="1600" dirty="0">
                <a:solidFill>
                  <a:srgbClr val="BC6D50"/>
                </a:solidFill>
              </a:rPr>
              <a:t>703-431-7486</a:t>
            </a:r>
          </a:p>
          <a:p>
            <a:pPr lvl="0">
              <a:spcBef>
                <a:spcPct val="20000"/>
              </a:spcBef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BC6D5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gbrady@relationship-impact.com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C6D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C6D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A07FE-2A32-E842-8540-3F9B0414A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170" y="4065624"/>
            <a:ext cx="1885950" cy="122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61CD7-6044-E94E-8526-F778F9F5E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170" y="2326148"/>
            <a:ext cx="1885950" cy="12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1D4B3-FA80-7B40-BE05-B584F4CD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0923-6695-4F45-B40D-7CC2335A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0" y="1600200"/>
            <a:ext cx="693928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dirty="0"/>
              <a:t>To build a great leadership team, CEOs have to help teams find the right balance between achieving results and maintaining a healthy culture.</a:t>
            </a:r>
          </a:p>
          <a:p>
            <a:pPr algn="ctr">
              <a:lnSpc>
                <a:spcPct val="150000"/>
              </a:lnSpc>
            </a:pPr>
            <a:endParaRPr lang="en-US" sz="2200" dirty="0"/>
          </a:p>
          <a:p>
            <a:pPr algn="ctr">
              <a:lnSpc>
                <a:spcPct val="150000"/>
              </a:lnSpc>
            </a:pPr>
            <a:endParaRPr lang="en-US" sz="2200" dirty="0"/>
          </a:p>
          <a:p>
            <a:pPr algn="ctr">
              <a:lnSpc>
                <a:spcPct val="150000"/>
              </a:lnSpc>
            </a:pP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A16C1-91D1-5F43-8A96-5B31C71F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/>
              <a:t>RI Webinar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DBCE0-9F9E-7249-81FB-1184651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2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10" name="Picture 9" descr="A picture containing sky, water, outdoor&#10;&#10;Description automatically generated">
            <a:extLst>
              <a:ext uri="{FF2B5EF4-FFF2-40B4-BE49-F238E27FC236}">
                <a16:creationId xmlns:a16="http://schemas.microsoft.com/office/drawing/2014/main" id="{F19C79CE-B8B6-2140-8E21-28C25929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68" y="3429000"/>
            <a:ext cx="3084863" cy="206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05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E8F1-7D16-B142-A27D-DDA223B4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balance important?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6631D8-4A82-5C49-ADDA-0F83B8405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Too Much Focus on Results…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789D1-AE91-0F47-9DF4-A5BED49B31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venir Book" panose="02000503020000020003" pitchFamily="2" charset="0"/>
              </a:rPr>
              <a:t>The best performing team in the world won't last very long if the team members don’t relate well. Individuals will seek out a better environment; so, any success the team enjoys will be short-lived.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Avenir Book" panose="02000503020000020003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0C3729-FCE0-F049-A183-594B3289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Too Much Focus on Culture…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1929B8-5079-1246-A848-5BBB081974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venir Book" panose="02000503020000020003" pitchFamily="2" charset="0"/>
              </a:rPr>
              <a:t>A team that has a great culture but produces poor results isn't sustainable either. The company will lose money, and the team will eventually break up.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FA1F8-246A-0949-A0E4-71E430A8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5EC2D-530D-FD4A-80D3-D76FF78C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3</a:t>
            </a:fld>
            <a:r>
              <a:rPr lang="en-US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ACE5-5A78-284A-B3A2-9CFEC7FE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/>
          <a:p>
            <a:r>
              <a:rPr lang="en-US" sz="4000" dirty="0"/>
              <a:t>Great Leadership Team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8193-58CD-D346-8A8B-062FDDE6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Wingdings" charset="2"/>
              <a:buChar char=""/>
            </a:pPr>
            <a:r>
              <a:rPr lang="en-US" sz="2400" dirty="0">
                <a:latin typeface="Avenir Book"/>
                <a:cs typeface="Avenir Book"/>
              </a:rPr>
              <a:t>Oversee and contribute to the achievement of tangible, measurable results.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Wingdings" charset="2"/>
              <a:buChar char=""/>
            </a:pPr>
            <a:r>
              <a:rPr lang="en-US" sz="2400" dirty="0">
                <a:latin typeface="Avenir Book"/>
                <a:cs typeface="Avenir Book"/>
              </a:rPr>
              <a:t>Have impact above and beyond the contributions of any one individual.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Wingdings" charset="2"/>
              <a:buChar char=""/>
            </a:pPr>
            <a:r>
              <a:rPr lang="en-US" sz="2400" dirty="0">
                <a:latin typeface="Avenir Book"/>
                <a:cs typeface="Avenir Book"/>
              </a:rPr>
              <a:t>Grow in capacity</a:t>
            </a:r>
            <a:r>
              <a:rPr lang="en-US" sz="2400" i="1" dirty="0">
                <a:latin typeface="Avenir Book"/>
                <a:cs typeface="Avenir Book"/>
              </a:rPr>
              <a:t> </a:t>
            </a:r>
            <a:r>
              <a:rPr lang="en-US" sz="2400" dirty="0">
                <a:latin typeface="Avenir Book"/>
                <a:cs typeface="Avenir Book"/>
              </a:rPr>
              <a:t>to solve increasingly challenging problems over time.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Wingdings" charset="2"/>
              <a:buChar char=""/>
            </a:pPr>
            <a:r>
              <a:rPr lang="en-US" sz="2400" dirty="0">
                <a:latin typeface="Avenir Book"/>
                <a:cs typeface="Avenir Book"/>
              </a:rPr>
              <a:t>Have confidence in their ability to get back in sync after inevitable periods of dysfunction.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E378F-9F3B-EB49-9D29-AC3C19B3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0E72C-E550-8F4B-98D3-D016D865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4</a:t>
            </a:fld>
            <a:r>
              <a:rPr lang="en-US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0750-650B-7440-86AE-BEBF6587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Team </a:t>
            </a:r>
            <a:r>
              <a:rPr lang="en-US" sz="4000" dirty="0"/>
              <a:t>Measurement</a:t>
            </a:r>
            <a:r>
              <a:rPr lang="en-US" dirty="0"/>
              <a:t> Context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6E3EC-4ABE-A14C-AE74-FF4EEE5C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FF3CC-D76F-7E4B-A57E-BAD7B63B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5</a:t>
            </a:fld>
            <a:r>
              <a:rPr lang="en-US"/>
              <a:t>-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4B7022-BC2D-A14C-A87D-B9BB3FB9F7EE}"/>
              </a:ext>
            </a:extLst>
          </p:cNvPr>
          <p:cNvGrpSpPr/>
          <p:nvPr/>
        </p:nvGrpSpPr>
        <p:grpSpPr>
          <a:xfrm>
            <a:off x="980411" y="1570727"/>
            <a:ext cx="7230527" cy="4165055"/>
            <a:chOff x="1648872" y="2008052"/>
            <a:chExt cx="5837899" cy="3873814"/>
          </a:xfrm>
        </p:grpSpPr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06758550-A1AC-8349-9707-042705E0D242}"/>
                </a:ext>
              </a:extLst>
            </p:cNvPr>
            <p:cNvSpPr/>
            <p:nvPr/>
          </p:nvSpPr>
          <p:spPr>
            <a:xfrm>
              <a:off x="1648872" y="2008052"/>
              <a:ext cx="5837899" cy="3873814"/>
            </a:xfrm>
            <a:prstGeom prst="triangle">
              <a:avLst/>
            </a:prstGeom>
            <a:blipFill rotWithShape="1">
              <a:blip r:embed="rId2">
                <a:alphaModFix amt="20000"/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C38B0A-6C28-F646-8734-731253789952}"/>
                </a:ext>
              </a:extLst>
            </p:cNvPr>
            <p:cNvSpPr/>
            <p:nvPr/>
          </p:nvSpPr>
          <p:spPr>
            <a:xfrm>
              <a:off x="3408505" y="3069453"/>
              <a:ext cx="2319423" cy="858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Stewardship of the Organization’s Strategic Direction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F8BF80-FA28-4441-B498-6EAEEA29888D}"/>
                </a:ext>
              </a:extLst>
            </p:cNvPr>
            <p:cNvCxnSpPr/>
            <p:nvPr/>
          </p:nvCxnSpPr>
          <p:spPr>
            <a:xfrm>
              <a:off x="3505200" y="4010370"/>
              <a:ext cx="2133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74D938-631A-B844-B762-5E422E592FEF}"/>
                </a:ext>
              </a:extLst>
            </p:cNvPr>
            <p:cNvCxnSpPr/>
            <p:nvPr/>
          </p:nvCxnSpPr>
          <p:spPr>
            <a:xfrm>
              <a:off x="2547718" y="4975978"/>
              <a:ext cx="40589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FA9743-4557-C448-86A1-8AAA74B06305}"/>
                </a:ext>
              </a:extLst>
            </p:cNvPr>
            <p:cNvSpPr/>
            <p:nvPr/>
          </p:nvSpPr>
          <p:spPr>
            <a:xfrm>
              <a:off x="2959725" y="4173723"/>
              <a:ext cx="3230899" cy="601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Achievement of a Specific Purpose at a Particular Point in 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3DAC8-F675-C84F-B2CC-28332D807BE5}"/>
                </a:ext>
              </a:extLst>
            </p:cNvPr>
            <p:cNvSpPr/>
            <p:nvPr/>
          </p:nvSpPr>
          <p:spPr>
            <a:xfrm>
              <a:off x="2818255" y="5138694"/>
              <a:ext cx="3471320" cy="601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/>
                <a:t>Continual Refinement of Foundational Structural and Relational Dynamics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92940A-EF9C-CB4D-B8FF-6B56E6D039C9}"/>
              </a:ext>
            </a:extLst>
          </p:cNvPr>
          <p:cNvCxnSpPr>
            <a:cxnSpLocks/>
          </p:cNvCxnSpPr>
          <p:nvPr/>
        </p:nvCxnSpPr>
        <p:spPr>
          <a:xfrm flipV="1">
            <a:off x="1205120" y="2565071"/>
            <a:ext cx="2179356" cy="2517569"/>
          </a:xfrm>
          <a:prstGeom prst="straightConnector1">
            <a:avLst/>
          </a:prstGeom>
          <a:ln w="63500">
            <a:solidFill>
              <a:schemeClr val="accent2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B882ED-4819-1543-9E3A-1F4EC7129C9B}"/>
              </a:ext>
            </a:extLst>
          </p:cNvPr>
          <p:cNvCxnSpPr>
            <a:cxnSpLocks/>
          </p:cNvCxnSpPr>
          <p:nvPr/>
        </p:nvCxnSpPr>
        <p:spPr>
          <a:xfrm>
            <a:off x="5830778" y="2565071"/>
            <a:ext cx="2096229" cy="2504704"/>
          </a:xfrm>
          <a:prstGeom prst="straightConnector1">
            <a:avLst/>
          </a:prstGeom>
          <a:ln w="63500">
            <a:solidFill>
              <a:schemeClr val="accent2"/>
            </a:solidFill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2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E5EA-0CCD-A44F-B3D7-EEE72F17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Perspectives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E3FC6-BA2A-D440-B3E0-A7702211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45964-D69A-2E4F-A82C-5DBE639A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6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C92FF9-FA77-EB40-9A05-23714D7B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3600"/>
              </a:spcAft>
            </a:pPr>
            <a:r>
              <a:rPr lang="en-US" sz="2000" dirty="0">
                <a:latin typeface="Avenir Book"/>
                <a:cs typeface="Avenir Book"/>
              </a:rPr>
              <a:t>Much like measuring the performance of anything meaningful, measuring team effectiveness includes short and long term perspectives.</a:t>
            </a:r>
          </a:p>
        </p:txBody>
      </p:sp>
      <p:pic>
        <p:nvPicPr>
          <p:cNvPr id="7" name="Picture 6" descr="Screen Shot 2018-06-24 at 11.13.05 AM.png">
            <a:extLst>
              <a:ext uri="{FF2B5EF4-FFF2-40B4-BE49-F238E27FC236}">
                <a16:creationId xmlns:a16="http://schemas.microsoft.com/office/drawing/2014/main" id="{42008C8B-1E66-E842-B8FE-E7E1D0FD2E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86" y="2791702"/>
            <a:ext cx="2932297" cy="2377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B8DD2E-6778-2744-ACB3-0C330300523E}"/>
              </a:ext>
            </a:extLst>
          </p:cNvPr>
          <p:cNvSpPr/>
          <p:nvPr/>
        </p:nvSpPr>
        <p:spPr>
          <a:xfrm>
            <a:off x="298934" y="4365361"/>
            <a:ext cx="2753708" cy="1377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1400" i="1" dirty="0">
                <a:latin typeface="Avenir Book"/>
                <a:cs typeface="Avenir Book"/>
              </a:rPr>
              <a:t>The short term view typically focuses on areas that help predict the likelihood that long term results will be achieved or if adjustments are required.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11F2C-0A88-6D49-A0F0-31FA4DD337AC}"/>
              </a:ext>
            </a:extLst>
          </p:cNvPr>
          <p:cNvSpPr/>
          <p:nvPr/>
        </p:nvSpPr>
        <p:spPr>
          <a:xfrm>
            <a:off x="6097865" y="2613463"/>
            <a:ext cx="2797867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1400" i="1" dirty="0">
                <a:latin typeface="Avenir Book"/>
                <a:cs typeface="Avenir Book"/>
              </a:rPr>
              <a:t>The long term view typically focuses on achieving tangible, measurable results – growth, productivity, etc.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50DA1-6336-AB4A-8B0B-AF1B2D91143E}"/>
              </a:ext>
            </a:extLst>
          </p:cNvPr>
          <p:cNvSpPr/>
          <p:nvPr/>
        </p:nvSpPr>
        <p:spPr>
          <a:xfrm>
            <a:off x="4968899" y="3626175"/>
            <a:ext cx="211680" cy="2131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11C1BDB-6D9D-664F-8251-E968D0A6A24B}"/>
              </a:ext>
            </a:extLst>
          </p:cNvPr>
          <p:cNvCxnSpPr>
            <a:stCxn id="9" idx="1"/>
          </p:cNvCxnSpPr>
          <p:nvPr/>
        </p:nvCxnSpPr>
        <p:spPr>
          <a:xfrm rot="10800000" flipV="1">
            <a:off x="5180579" y="3173104"/>
            <a:ext cx="917286" cy="5596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C8B0B-F4AD-3E4D-8372-824A1116537D}"/>
              </a:ext>
            </a:extLst>
          </p:cNvPr>
          <p:cNvSpPr/>
          <p:nvPr/>
        </p:nvSpPr>
        <p:spPr>
          <a:xfrm>
            <a:off x="4252301" y="4324435"/>
            <a:ext cx="211680" cy="2131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F5418B9F-BF26-EB41-8451-09ED09DAA076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3052642" y="4431004"/>
            <a:ext cx="1199659" cy="623264"/>
          </a:xfrm>
          <a:prstGeom prst="curvedConnector3">
            <a:avLst>
              <a:gd name="adj1" fmla="val 397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2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F6E3-7661-7B44-A03C-30F4B871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Predictive Measurement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64E06-E6DE-B141-B411-A00B5747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61A69-BF4D-2E41-938C-7D64D572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7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38E1F-7E3A-1E4D-942B-39D544D9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3632200"/>
            <a:ext cx="2997200" cy="256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Are the right people on the team?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Does the team operate by a set of agreed principles?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Do incentives support teamwork?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Does the team manage meetings well?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Avenir Book"/>
              <a:cs typeface="Avenir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B785F-F399-694A-9256-E291ADD7D7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14538" y="2497138"/>
            <a:ext cx="1020762" cy="1020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EF160-C423-5449-ABB8-2B2242965B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6638" y="2497138"/>
            <a:ext cx="1020762" cy="10207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6044A4-8C1E-CE4B-8D2C-E4634F2E20BD}"/>
              </a:ext>
            </a:extLst>
          </p:cNvPr>
          <p:cNvSpPr txBox="1">
            <a:spLocks/>
          </p:cNvSpPr>
          <p:nvPr/>
        </p:nvSpPr>
        <p:spPr>
          <a:xfrm>
            <a:off x="5118100" y="3632200"/>
            <a:ext cx="2997200" cy="256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Do team members trust each other?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Does the team encourage diverging viewpoints?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Does the team engage in productive debate?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Avenir Book"/>
                <a:cs typeface="Avenir Book"/>
              </a:rPr>
              <a:t>Do team members hold each other accountable?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634A8-DD81-2E44-BA74-F64CE32470F2}"/>
              </a:ext>
            </a:extLst>
          </p:cNvPr>
          <p:cNvSpPr txBox="1"/>
          <p:nvPr/>
        </p:nvSpPr>
        <p:spPr>
          <a:xfrm>
            <a:off x="1318964" y="1535668"/>
            <a:ext cx="2390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venir Book"/>
                <a:cs typeface="Avenir Book"/>
              </a:rPr>
              <a:t>Structural Factors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8346D-01FC-0B4C-9713-DDA38B3A4C43}"/>
              </a:ext>
            </a:extLst>
          </p:cNvPr>
          <p:cNvSpPr txBox="1"/>
          <p:nvPr/>
        </p:nvSpPr>
        <p:spPr>
          <a:xfrm>
            <a:off x="5410142" y="1535668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venir Book"/>
                <a:cs typeface="Avenir Book"/>
              </a:rPr>
              <a:t>Relational Factors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F1D77-74AA-E646-A185-F6CA79A85AF5}"/>
              </a:ext>
            </a:extLst>
          </p:cNvPr>
          <p:cNvSpPr txBox="1"/>
          <p:nvPr/>
        </p:nvSpPr>
        <p:spPr>
          <a:xfrm>
            <a:off x="1041399" y="1914546"/>
            <a:ext cx="299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Avenir Book"/>
                <a:cs typeface="Avenir Book"/>
              </a:rPr>
              <a:t>Factors that help teams focus on and achieve specific business outcomes.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AB8AC-B611-0A40-B830-ECB90ED80F2B}"/>
              </a:ext>
            </a:extLst>
          </p:cNvPr>
          <p:cNvSpPr txBox="1"/>
          <p:nvPr/>
        </p:nvSpPr>
        <p:spPr>
          <a:xfrm>
            <a:off x="5003800" y="1914546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  <a:latin typeface="Avenir Book"/>
                <a:cs typeface="Avenir Book"/>
              </a:rPr>
              <a:t>Factors that help teams develop productive and healthy work environments.</a:t>
            </a:r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3B4C6081-6B8E-574D-842F-31901F716B3D}"/>
              </a:ext>
            </a:extLst>
          </p:cNvPr>
          <p:cNvSpPr/>
          <p:nvPr/>
        </p:nvSpPr>
        <p:spPr>
          <a:xfrm>
            <a:off x="3352801" y="2781902"/>
            <a:ext cx="2394856" cy="486888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/>
              <a:t>Helps Balance Results &amp; Culture</a:t>
            </a:r>
          </a:p>
        </p:txBody>
      </p:sp>
    </p:spTree>
    <p:extLst>
      <p:ext uri="{BB962C8B-B14F-4D97-AF65-F5344CB8AC3E}">
        <p14:creationId xmlns:p14="http://schemas.microsoft.com/office/powerpoint/2010/main" val="36097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94D6-725D-BB4D-9A56-0264FF90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Team Effectiveness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93A4-E007-A741-84D9-98B35BA1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"What really mattered was less about who was on the team, and more about how the team worked together," stated the researchers. Here is what matters most…</a:t>
            </a:r>
          </a:p>
          <a:p>
            <a:pPr lvl="1"/>
            <a:r>
              <a:rPr lang="en-US" dirty="0"/>
              <a:t>Psychological Safety</a:t>
            </a:r>
          </a:p>
          <a:p>
            <a:pPr lvl="1"/>
            <a:r>
              <a:rPr lang="en-US" dirty="0"/>
              <a:t>Dependability</a:t>
            </a:r>
          </a:p>
          <a:p>
            <a:pPr lvl="1"/>
            <a:r>
              <a:rPr lang="en-US" dirty="0"/>
              <a:t>Structure &amp; Clarity</a:t>
            </a:r>
          </a:p>
          <a:p>
            <a:pPr lvl="1"/>
            <a:r>
              <a:rPr lang="en-US" dirty="0"/>
              <a:t>Meaning</a:t>
            </a:r>
          </a:p>
          <a:p>
            <a:pPr lvl="1"/>
            <a:r>
              <a:rPr lang="en-US" dirty="0"/>
              <a:t>Impact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BE6C8-ADD8-3A46-9418-8EDB18F1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C6F01-402B-2542-95E1-50CA035D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8</a:t>
            </a:fld>
            <a:r>
              <a:rPr lang="en-US"/>
              <a:t>-</a:t>
            </a:r>
            <a:endParaRPr lang="en-US" dirty="0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868F74D-EB17-A341-987F-6AFF797C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862" y="2853085"/>
            <a:ext cx="4636119" cy="2406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787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3BEC-1278-AE4C-B5B1-1233AEED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Proven Team Effectiveness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4F544-23BD-5E4F-B47F-86228674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 Webinar Series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8EC2B-3BE4-1049-9A22-7799F88C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</a:t>
            </a:r>
            <a:fld id="{A3773F58-76C6-2547-A1EE-768CC826023F}" type="slidenum">
              <a:rPr lang="en-US" smtClean="0"/>
              <a:t>9</a:t>
            </a:fld>
            <a:r>
              <a:rPr lang="en-US"/>
              <a:t>-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54BE97-27B2-8A4A-87F5-A81A57317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49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venir Book"/>
                <a:cs typeface="Avenir Book"/>
              </a:rPr>
              <a:t>TCI’s Team Diagnostic Benefits...</a:t>
            </a:r>
          </a:p>
          <a:p>
            <a:pPr marL="512763" indent="-346075">
              <a:spcBef>
                <a:spcPts val="0"/>
              </a:spcBef>
              <a:spcAft>
                <a:spcPts val="1200"/>
              </a:spcAft>
              <a:buFont typeface="Wingdings" charset="2"/>
              <a:buChar char=""/>
              <a:tabLst>
                <a:tab pos="512763" algn="l"/>
              </a:tabLst>
            </a:pPr>
            <a:r>
              <a:rPr lang="en-US" sz="1800" dirty="0">
                <a:latin typeface="Avenir Book"/>
                <a:cs typeface="Avenir Book"/>
              </a:rPr>
              <a:t>Provides a baseline for improvement.</a:t>
            </a:r>
          </a:p>
          <a:p>
            <a:pPr marL="512763" indent="-346075">
              <a:spcBef>
                <a:spcPts val="0"/>
              </a:spcBef>
              <a:spcAft>
                <a:spcPts val="1200"/>
              </a:spcAft>
              <a:buFont typeface="Wingdings" charset="2"/>
              <a:buChar char=""/>
              <a:tabLst>
                <a:tab pos="512763" algn="l"/>
              </a:tabLst>
            </a:pPr>
            <a:r>
              <a:rPr lang="en-US" sz="1800" dirty="0">
                <a:latin typeface="Avenir Book"/>
                <a:cs typeface="Avenir Book"/>
              </a:rPr>
              <a:t>Focuses on both the structural and relational aspects of team performance.</a:t>
            </a:r>
          </a:p>
          <a:p>
            <a:pPr marL="512763" indent="-346075">
              <a:spcBef>
                <a:spcPts val="0"/>
              </a:spcBef>
              <a:spcAft>
                <a:spcPts val="1200"/>
              </a:spcAft>
              <a:buFont typeface="Wingdings" charset="2"/>
              <a:buChar char=""/>
              <a:tabLst>
                <a:tab pos="512763" algn="l"/>
              </a:tabLst>
            </a:pPr>
            <a:r>
              <a:rPr lang="en-US" sz="1800" dirty="0">
                <a:latin typeface="Avenir Book"/>
                <a:cs typeface="Avenir Book"/>
              </a:rPr>
              <a:t>Enables performance to be assessed from the perspectives of the team leader, team members and other stakeholders (i.e., internal customers, external partners, customers).</a:t>
            </a:r>
          </a:p>
          <a:p>
            <a:pPr marL="512763" indent="-346075">
              <a:spcBef>
                <a:spcPts val="0"/>
              </a:spcBef>
              <a:spcAft>
                <a:spcPts val="1200"/>
              </a:spcAft>
              <a:buFont typeface="Wingdings" charset="2"/>
              <a:buChar char=""/>
              <a:tabLst>
                <a:tab pos="512763" algn="l"/>
              </a:tabLst>
            </a:pPr>
            <a:r>
              <a:rPr lang="en-US" sz="1800" dirty="0">
                <a:latin typeface="Avenir Book"/>
                <a:cs typeface="Avenir Book"/>
              </a:rPr>
              <a:t>Use of a common and ‘everyday’ language that teams already use.</a:t>
            </a:r>
          </a:p>
          <a:p>
            <a:pPr marL="512763" indent="-346075">
              <a:spcBef>
                <a:spcPts val="0"/>
              </a:spcBef>
              <a:spcAft>
                <a:spcPts val="1200"/>
              </a:spcAft>
              <a:buFont typeface="Wingdings" charset="2"/>
              <a:buChar char=""/>
              <a:tabLst>
                <a:tab pos="512763" algn="l"/>
              </a:tabLst>
            </a:pPr>
            <a:r>
              <a:rPr lang="en-US" sz="1800" dirty="0">
                <a:latin typeface="Avenir Book"/>
                <a:cs typeface="Avenir Book"/>
              </a:rPr>
              <a:t>Passed statistical, psychometric standards for both validity and reliability.</a:t>
            </a:r>
          </a:p>
        </p:txBody>
      </p:sp>
      <p:pic>
        <p:nvPicPr>
          <p:cNvPr id="7" name="Picture 6" descr="Screen Shot 2018-06-24 at 2.32.53 PM.png">
            <a:extLst>
              <a:ext uri="{FF2B5EF4-FFF2-40B4-BE49-F238E27FC236}">
                <a16:creationId xmlns:a16="http://schemas.microsoft.com/office/drawing/2014/main" id="{3EFBA9DA-1100-3C43-A457-AC3864D18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31" y="1518933"/>
            <a:ext cx="3343144" cy="8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 Webinar #14 - The CEO's Role in Building a Great Leadership Team" id="{E012EDA9-8DF2-7848-ADF6-D264AB4A9BDA}" vid="{08812815-8768-B541-A7C0-2F5AFA7A4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800</Words>
  <Application>Microsoft Macintosh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Book</vt:lpstr>
      <vt:lpstr>Calibri</vt:lpstr>
      <vt:lpstr>Wingdings</vt:lpstr>
      <vt:lpstr>Office Theme</vt:lpstr>
      <vt:lpstr>PowerPoint Presentation</vt:lpstr>
      <vt:lpstr>The Challenge</vt:lpstr>
      <vt:lpstr>Why is balance important?</vt:lpstr>
      <vt:lpstr>Great Leadership Team Characteristics</vt:lpstr>
      <vt:lpstr>Leadership Team Measurement Context</vt:lpstr>
      <vt:lpstr>Measurement Perspectives</vt:lpstr>
      <vt:lpstr>A Predictive Measurement Model</vt:lpstr>
      <vt:lpstr>Google’s Team Effectiveness Model</vt:lpstr>
      <vt:lpstr>A Proven Team Effectiveness Model</vt:lpstr>
      <vt:lpstr>TCI’s Team Diagnostic</vt:lpstr>
      <vt:lpstr>TCI’s Team Diagnostic</vt:lpstr>
      <vt:lpstr>TCI’s Team Diagnostic</vt:lpstr>
      <vt:lpstr>Leadership Team Measurement Context</vt:lpstr>
      <vt:lpstr>Complimentary Assessment</vt:lpstr>
      <vt:lpstr>Resources</vt:lpstr>
      <vt:lpstr>PowerPoint Presentation</vt:lpstr>
      <vt:lpstr>Relationship Impact, LLC www.relationship-impact.com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McGuinness</dc:creator>
  <cp:lastModifiedBy>John McGuinness</cp:lastModifiedBy>
  <cp:revision>1</cp:revision>
  <dcterms:created xsi:type="dcterms:W3CDTF">2019-04-22T18:42:49Z</dcterms:created>
  <dcterms:modified xsi:type="dcterms:W3CDTF">2019-04-22T18:45:57Z</dcterms:modified>
</cp:coreProperties>
</file>