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80" r:id="rId2"/>
    <p:sldId id="345" r:id="rId3"/>
    <p:sldId id="419" r:id="rId4"/>
    <p:sldId id="424" r:id="rId5"/>
    <p:sldId id="420" r:id="rId6"/>
    <p:sldId id="422" r:id="rId7"/>
    <p:sldId id="425" r:id="rId8"/>
    <p:sldId id="426" r:id="rId9"/>
    <p:sldId id="427" r:id="rId10"/>
    <p:sldId id="291" r:id="rId11"/>
    <p:sldId id="294" r:id="rId12"/>
    <p:sldId id="27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A492"/>
    <a:srgbClr val="BC6D50"/>
    <a:srgbClr val="DEB408"/>
    <a:srgbClr val="9FA6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28" autoAdjust="0"/>
    <p:restoredTop sz="86449" autoAdjust="0"/>
  </p:normalViewPr>
  <p:slideViewPr>
    <p:cSldViewPr snapToGrid="0" snapToObjects="1" showGuides="1">
      <p:cViewPr varScale="1">
        <p:scale>
          <a:sx n="107" d="100"/>
          <a:sy n="107" d="100"/>
        </p:scale>
        <p:origin x="2080" y="176"/>
      </p:cViewPr>
      <p:guideLst>
        <p:guide orient="horz" pos="10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9FA56A-735B-034C-8900-67D4370D66FA}" type="doc">
      <dgm:prSet loTypeId="urn:microsoft.com/office/officeart/2009/3/layout/StepUpProcess" loCatId="" qsTypeId="urn:microsoft.com/office/officeart/2005/8/quickstyle/simple1" qsCatId="simple" csTypeId="urn:microsoft.com/office/officeart/2005/8/colors/accent1_2" csCatId="accent1"/>
      <dgm:spPr/>
      <dgm:t>
        <a:bodyPr/>
        <a:lstStyle/>
        <a:p>
          <a:endParaRPr lang="en-US"/>
        </a:p>
      </dgm:t>
    </dgm:pt>
    <dgm:pt modelId="{6F2FF646-D91E-5A40-8BDE-80725F470BD9}">
      <dgm:prSet/>
      <dgm:spPr/>
      <dgm:t>
        <a:bodyPr/>
        <a:lstStyle/>
        <a:p>
          <a:r>
            <a:rPr lang="en-US"/>
            <a:t>Executives often struggle to make sense of their colleagues’ behaviors; especially ones that are foreign to them.</a:t>
          </a:r>
        </a:p>
      </dgm:t>
    </dgm:pt>
    <dgm:pt modelId="{2852CF00-6671-C441-903E-CFFF3168E238}" type="parTrans" cxnId="{C6510312-09DD-4542-B032-AC934C7D2F5C}">
      <dgm:prSet/>
      <dgm:spPr/>
      <dgm:t>
        <a:bodyPr/>
        <a:lstStyle/>
        <a:p>
          <a:endParaRPr lang="en-US"/>
        </a:p>
      </dgm:t>
    </dgm:pt>
    <dgm:pt modelId="{BB3C5A95-CBB9-1C45-A70B-3C6F80613425}" type="sibTrans" cxnId="{C6510312-09DD-4542-B032-AC934C7D2F5C}">
      <dgm:prSet/>
      <dgm:spPr/>
      <dgm:t>
        <a:bodyPr/>
        <a:lstStyle/>
        <a:p>
          <a:endParaRPr lang="en-US"/>
        </a:p>
      </dgm:t>
    </dgm:pt>
    <dgm:pt modelId="{76E9D568-C748-E541-971F-C9714D526F7B}">
      <dgm:prSet/>
      <dgm:spPr/>
      <dgm:t>
        <a:bodyPr/>
        <a:lstStyle/>
        <a:p>
          <a:r>
            <a:rPr lang="en-US" dirty="0"/>
            <a:t>In an attempt to make sense they often make assumptions about these behaviors which are often wrong.</a:t>
          </a:r>
        </a:p>
      </dgm:t>
    </dgm:pt>
    <dgm:pt modelId="{6E3A32FA-C335-944C-A68F-9334DE0CAE2F}" type="parTrans" cxnId="{87ED8A2B-3B25-1A49-A25D-2C2C1A075020}">
      <dgm:prSet/>
      <dgm:spPr/>
      <dgm:t>
        <a:bodyPr/>
        <a:lstStyle/>
        <a:p>
          <a:endParaRPr lang="en-US"/>
        </a:p>
      </dgm:t>
    </dgm:pt>
    <dgm:pt modelId="{052A23A7-F72A-E147-ABAC-C86377C998E8}" type="sibTrans" cxnId="{87ED8A2B-3B25-1A49-A25D-2C2C1A075020}">
      <dgm:prSet/>
      <dgm:spPr/>
      <dgm:t>
        <a:bodyPr/>
        <a:lstStyle/>
        <a:p>
          <a:endParaRPr lang="en-US"/>
        </a:p>
      </dgm:t>
    </dgm:pt>
    <dgm:pt modelId="{29A7E407-018A-0740-9FA0-9E4081A9D520}">
      <dgm:prSet/>
      <dgm:spPr/>
      <dgm:t>
        <a:bodyPr/>
        <a:lstStyle/>
        <a:p>
          <a:r>
            <a:rPr lang="en-US"/>
            <a:t>Unfortunately, unchecked assumptions often lead to ineffective reciprocal behavior.</a:t>
          </a:r>
        </a:p>
      </dgm:t>
    </dgm:pt>
    <dgm:pt modelId="{CF752D83-E3C5-A543-B6B2-8EEF2CFAFAF8}" type="parTrans" cxnId="{E22EABE4-8F09-5D4B-89D3-C67DA687BDE7}">
      <dgm:prSet/>
      <dgm:spPr/>
      <dgm:t>
        <a:bodyPr/>
        <a:lstStyle/>
        <a:p>
          <a:endParaRPr lang="en-US"/>
        </a:p>
      </dgm:t>
    </dgm:pt>
    <dgm:pt modelId="{6915D5B6-62CA-9C4E-8CA7-C3A5D73CD55F}" type="sibTrans" cxnId="{E22EABE4-8F09-5D4B-89D3-C67DA687BDE7}">
      <dgm:prSet/>
      <dgm:spPr/>
      <dgm:t>
        <a:bodyPr/>
        <a:lstStyle/>
        <a:p>
          <a:endParaRPr lang="en-US"/>
        </a:p>
      </dgm:t>
    </dgm:pt>
    <dgm:pt modelId="{3AC15599-C64C-4140-B55D-8C1DE305C00E}">
      <dgm:prSet/>
      <dgm:spPr/>
      <dgm:t>
        <a:bodyPr/>
        <a:lstStyle/>
        <a:p>
          <a:r>
            <a:rPr lang="en-US"/>
            <a:t>These types of reactions lead to a tacit escalation of conflict which is most often expressed passive aggressively and with behind the scenes lobbying.</a:t>
          </a:r>
          <a:br>
            <a:rPr lang="en-US"/>
          </a:br>
          <a:endParaRPr lang="en-US"/>
        </a:p>
      </dgm:t>
    </dgm:pt>
    <dgm:pt modelId="{B7BB7019-5E4B-3B4C-8CAD-AC89A0F00E49}" type="parTrans" cxnId="{157CEECA-5923-784B-A645-89ED78A3DC78}">
      <dgm:prSet/>
      <dgm:spPr/>
      <dgm:t>
        <a:bodyPr/>
        <a:lstStyle/>
        <a:p>
          <a:endParaRPr lang="en-US"/>
        </a:p>
      </dgm:t>
    </dgm:pt>
    <dgm:pt modelId="{6DF54887-45FC-0F40-9130-04F471B4D672}" type="sibTrans" cxnId="{157CEECA-5923-784B-A645-89ED78A3DC78}">
      <dgm:prSet/>
      <dgm:spPr/>
      <dgm:t>
        <a:bodyPr/>
        <a:lstStyle/>
        <a:p>
          <a:endParaRPr lang="en-US"/>
        </a:p>
      </dgm:t>
    </dgm:pt>
    <dgm:pt modelId="{61EF9320-07D8-F84E-ACC7-0B3945458BBA}" type="pres">
      <dgm:prSet presAssocID="{2A9FA56A-735B-034C-8900-67D4370D66FA}" presName="rootnode" presStyleCnt="0">
        <dgm:presLayoutVars>
          <dgm:chMax/>
          <dgm:chPref/>
          <dgm:dir/>
          <dgm:animLvl val="lvl"/>
        </dgm:presLayoutVars>
      </dgm:prSet>
      <dgm:spPr/>
    </dgm:pt>
    <dgm:pt modelId="{B2BDE8E7-8447-8441-9B9E-5CE32AB67F29}" type="pres">
      <dgm:prSet presAssocID="{6F2FF646-D91E-5A40-8BDE-80725F470BD9}" presName="composite" presStyleCnt="0"/>
      <dgm:spPr/>
    </dgm:pt>
    <dgm:pt modelId="{E380D33D-4FA1-4C4C-ABCE-293CE983FBD0}" type="pres">
      <dgm:prSet presAssocID="{6F2FF646-D91E-5A40-8BDE-80725F470BD9}" presName="LShape" presStyleLbl="alignNode1" presStyleIdx="0" presStyleCnt="7"/>
      <dgm:spPr/>
    </dgm:pt>
    <dgm:pt modelId="{4B5B9B75-D02B-A742-B7A8-F20EF09EC804}" type="pres">
      <dgm:prSet presAssocID="{6F2FF646-D91E-5A40-8BDE-80725F470BD9}" presName="ParentText" presStyleLbl="revTx" presStyleIdx="0" presStyleCnt="4">
        <dgm:presLayoutVars>
          <dgm:chMax val="0"/>
          <dgm:chPref val="0"/>
          <dgm:bulletEnabled val="1"/>
        </dgm:presLayoutVars>
      </dgm:prSet>
      <dgm:spPr/>
    </dgm:pt>
    <dgm:pt modelId="{0602E824-BE59-1040-8189-E56F57174BB4}" type="pres">
      <dgm:prSet presAssocID="{6F2FF646-D91E-5A40-8BDE-80725F470BD9}" presName="Triangle" presStyleLbl="alignNode1" presStyleIdx="1" presStyleCnt="7"/>
      <dgm:spPr/>
    </dgm:pt>
    <dgm:pt modelId="{ED24A4CD-195B-5A41-B4C6-542C626E63F1}" type="pres">
      <dgm:prSet presAssocID="{BB3C5A95-CBB9-1C45-A70B-3C6F80613425}" presName="sibTrans" presStyleCnt="0"/>
      <dgm:spPr/>
    </dgm:pt>
    <dgm:pt modelId="{5C352ED1-0921-0F46-8975-EC6CD0EC51FF}" type="pres">
      <dgm:prSet presAssocID="{BB3C5A95-CBB9-1C45-A70B-3C6F80613425}" presName="space" presStyleCnt="0"/>
      <dgm:spPr/>
    </dgm:pt>
    <dgm:pt modelId="{574698AE-AED4-E540-B506-E9CE66E5766C}" type="pres">
      <dgm:prSet presAssocID="{76E9D568-C748-E541-971F-C9714D526F7B}" presName="composite" presStyleCnt="0"/>
      <dgm:spPr/>
    </dgm:pt>
    <dgm:pt modelId="{5F489DC1-4BE3-E24E-B275-8139C1511011}" type="pres">
      <dgm:prSet presAssocID="{76E9D568-C748-E541-971F-C9714D526F7B}" presName="LShape" presStyleLbl="alignNode1" presStyleIdx="2" presStyleCnt="7"/>
      <dgm:spPr/>
    </dgm:pt>
    <dgm:pt modelId="{2977A992-BA0B-8E44-99AF-895276DE54FD}" type="pres">
      <dgm:prSet presAssocID="{76E9D568-C748-E541-971F-C9714D526F7B}" presName="ParentText" presStyleLbl="revTx" presStyleIdx="1" presStyleCnt="4">
        <dgm:presLayoutVars>
          <dgm:chMax val="0"/>
          <dgm:chPref val="0"/>
          <dgm:bulletEnabled val="1"/>
        </dgm:presLayoutVars>
      </dgm:prSet>
      <dgm:spPr/>
    </dgm:pt>
    <dgm:pt modelId="{B049CF35-5EE3-8A46-B865-749755F53C41}" type="pres">
      <dgm:prSet presAssocID="{76E9D568-C748-E541-971F-C9714D526F7B}" presName="Triangle" presStyleLbl="alignNode1" presStyleIdx="3" presStyleCnt="7"/>
      <dgm:spPr/>
    </dgm:pt>
    <dgm:pt modelId="{6D95D5C0-5D73-D84D-8080-E937ED54DCF5}" type="pres">
      <dgm:prSet presAssocID="{052A23A7-F72A-E147-ABAC-C86377C998E8}" presName="sibTrans" presStyleCnt="0"/>
      <dgm:spPr/>
    </dgm:pt>
    <dgm:pt modelId="{50AA3BAB-2571-3E47-ACB5-0000BD405E1D}" type="pres">
      <dgm:prSet presAssocID="{052A23A7-F72A-E147-ABAC-C86377C998E8}" presName="space" presStyleCnt="0"/>
      <dgm:spPr/>
    </dgm:pt>
    <dgm:pt modelId="{074D90AC-17A7-F046-857F-C9DF22E04692}" type="pres">
      <dgm:prSet presAssocID="{29A7E407-018A-0740-9FA0-9E4081A9D520}" presName="composite" presStyleCnt="0"/>
      <dgm:spPr/>
    </dgm:pt>
    <dgm:pt modelId="{CA171DE4-13C1-7F44-9298-D2973DFE35F6}" type="pres">
      <dgm:prSet presAssocID="{29A7E407-018A-0740-9FA0-9E4081A9D520}" presName="LShape" presStyleLbl="alignNode1" presStyleIdx="4" presStyleCnt="7"/>
      <dgm:spPr/>
    </dgm:pt>
    <dgm:pt modelId="{93A1A191-6003-814F-B558-CD260E9903A1}" type="pres">
      <dgm:prSet presAssocID="{29A7E407-018A-0740-9FA0-9E4081A9D520}" presName="ParentText" presStyleLbl="revTx" presStyleIdx="2" presStyleCnt="4">
        <dgm:presLayoutVars>
          <dgm:chMax val="0"/>
          <dgm:chPref val="0"/>
          <dgm:bulletEnabled val="1"/>
        </dgm:presLayoutVars>
      </dgm:prSet>
      <dgm:spPr/>
    </dgm:pt>
    <dgm:pt modelId="{6FDCAC1C-9AB6-9346-9803-8AF33C3DD627}" type="pres">
      <dgm:prSet presAssocID="{29A7E407-018A-0740-9FA0-9E4081A9D520}" presName="Triangle" presStyleLbl="alignNode1" presStyleIdx="5" presStyleCnt="7"/>
      <dgm:spPr/>
    </dgm:pt>
    <dgm:pt modelId="{646F3A12-E597-5D4E-A392-097329D8EEF4}" type="pres">
      <dgm:prSet presAssocID="{6915D5B6-62CA-9C4E-8CA7-C3A5D73CD55F}" presName="sibTrans" presStyleCnt="0"/>
      <dgm:spPr/>
    </dgm:pt>
    <dgm:pt modelId="{D6FAA27F-4FDE-5242-A8D8-CD8D553A6D3E}" type="pres">
      <dgm:prSet presAssocID="{6915D5B6-62CA-9C4E-8CA7-C3A5D73CD55F}" presName="space" presStyleCnt="0"/>
      <dgm:spPr/>
    </dgm:pt>
    <dgm:pt modelId="{9F9F8612-5653-D74A-855B-0364DD9B05C6}" type="pres">
      <dgm:prSet presAssocID="{3AC15599-C64C-4140-B55D-8C1DE305C00E}" presName="composite" presStyleCnt="0"/>
      <dgm:spPr/>
    </dgm:pt>
    <dgm:pt modelId="{F0609468-B6E4-0B40-8E1B-F69FE8353943}" type="pres">
      <dgm:prSet presAssocID="{3AC15599-C64C-4140-B55D-8C1DE305C00E}" presName="LShape" presStyleLbl="alignNode1" presStyleIdx="6" presStyleCnt="7"/>
      <dgm:spPr/>
    </dgm:pt>
    <dgm:pt modelId="{288E246D-486E-1A45-948F-B7EFE9B1E16E}" type="pres">
      <dgm:prSet presAssocID="{3AC15599-C64C-4140-B55D-8C1DE305C00E}" presName="ParentText" presStyleLbl="revTx" presStyleIdx="3" presStyleCnt="4">
        <dgm:presLayoutVars>
          <dgm:chMax val="0"/>
          <dgm:chPref val="0"/>
          <dgm:bulletEnabled val="1"/>
        </dgm:presLayoutVars>
      </dgm:prSet>
      <dgm:spPr/>
    </dgm:pt>
  </dgm:ptLst>
  <dgm:cxnLst>
    <dgm:cxn modelId="{C6510312-09DD-4542-B032-AC934C7D2F5C}" srcId="{2A9FA56A-735B-034C-8900-67D4370D66FA}" destId="{6F2FF646-D91E-5A40-8BDE-80725F470BD9}" srcOrd="0" destOrd="0" parTransId="{2852CF00-6671-C441-903E-CFFF3168E238}" sibTransId="{BB3C5A95-CBB9-1C45-A70B-3C6F80613425}"/>
    <dgm:cxn modelId="{87ED8A2B-3B25-1A49-A25D-2C2C1A075020}" srcId="{2A9FA56A-735B-034C-8900-67D4370D66FA}" destId="{76E9D568-C748-E541-971F-C9714D526F7B}" srcOrd="1" destOrd="0" parTransId="{6E3A32FA-C335-944C-A68F-9334DE0CAE2F}" sibTransId="{052A23A7-F72A-E147-ABAC-C86377C998E8}"/>
    <dgm:cxn modelId="{D610F043-3262-D741-BEA5-47F721B4C168}" type="presOf" srcId="{29A7E407-018A-0740-9FA0-9E4081A9D520}" destId="{93A1A191-6003-814F-B558-CD260E9903A1}" srcOrd="0" destOrd="0" presId="urn:microsoft.com/office/officeart/2009/3/layout/StepUpProcess"/>
    <dgm:cxn modelId="{3EDB9D5A-6F23-334E-9248-4876D0E6F5A6}" type="presOf" srcId="{3AC15599-C64C-4140-B55D-8C1DE305C00E}" destId="{288E246D-486E-1A45-948F-B7EFE9B1E16E}" srcOrd="0" destOrd="0" presId="urn:microsoft.com/office/officeart/2009/3/layout/StepUpProcess"/>
    <dgm:cxn modelId="{4E2FDA5C-BDF7-CA49-BC91-DA7157F02A17}" type="presOf" srcId="{2A9FA56A-735B-034C-8900-67D4370D66FA}" destId="{61EF9320-07D8-F84E-ACC7-0B3945458BBA}" srcOrd="0" destOrd="0" presId="urn:microsoft.com/office/officeart/2009/3/layout/StepUpProcess"/>
    <dgm:cxn modelId="{157CEECA-5923-784B-A645-89ED78A3DC78}" srcId="{2A9FA56A-735B-034C-8900-67D4370D66FA}" destId="{3AC15599-C64C-4140-B55D-8C1DE305C00E}" srcOrd="3" destOrd="0" parTransId="{B7BB7019-5E4B-3B4C-8CAD-AC89A0F00E49}" sibTransId="{6DF54887-45FC-0F40-9130-04F471B4D672}"/>
    <dgm:cxn modelId="{2B2C5BD8-794D-804C-A68C-C7BD75825566}" type="presOf" srcId="{6F2FF646-D91E-5A40-8BDE-80725F470BD9}" destId="{4B5B9B75-D02B-A742-B7A8-F20EF09EC804}" srcOrd="0" destOrd="0" presId="urn:microsoft.com/office/officeart/2009/3/layout/StepUpProcess"/>
    <dgm:cxn modelId="{05E2A7DA-5604-664C-805E-705819F0D67A}" type="presOf" srcId="{76E9D568-C748-E541-971F-C9714D526F7B}" destId="{2977A992-BA0B-8E44-99AF-895276DE54FD}" srcOrd="0" destOrd="0" presId="urn:microsoft.com/office/officeart/2009/3/layout/StepUpProcess"/>
    <dgm:cxn modelId="{E22EABE4-8F09-5D4B-89D3-C67DA687BDE7}" srcId="{2A9FA56A-735B-034C-8900-67D4370D66FA}" destId="{29A7E407-018A-0740-9FA0-9E4081A9D520}" srcOrd="2" destOrd="0" parTransId="{CF752D83-E3C5-A543-B6B2-8EEF2CFAFAF8}" sibTransId="{6915D5B6-62CA-9C4E-8CA7-C3A5D73CD55F}"/>
    <dgm:cxn modelId="{5B35E680-2D33-5741-B3F1-CB0BF794823E}" type="presParOf" srcId="{61EF9320-07D8-F84E-ACC7-0B3945458BBA}" destId="{B2BDE8E7-8447-8441-9B9E-5CE32AB67F29}" srcOrd="0" destOrd="0" presId="urn:microsoft.com/office/officeart/2009/3/layout/StepUpProcess"/>
    <dgm:cxn modelId="{43C37159-083A-6848-820A-3C49745936A1}" type="presParOf" srcId="{B2BDE8E7-8447-8441-9B9E-5CE32AB67F29}" destId="{E380D33D-4FA1-4C4C-ABCE-293CE983FBD0}" srcOrd="0" destOrd="0" presId="urn:microsoft.com/office/officeart/2009/3/layout/StepUpProcess"/>
    <dgm:cxn modelId="{442BCD86-FB92-8C43-9E69-2D15D3D260F7}" type="presParOf" srcId="{B2BDE8E7-8447-8441-9B9E-5CE32AB67F29}" destId="{4B5B9B75-D02B-A742-B7A8-F20EF09EC804}" srcOrd="1" destOrd="0" presId="urn:microsoft.com/office/officeart/2009/3/layout/StepUpProcess"/>
    <dgm:cxn modelId="{5AA6AC20-CCBA-EC4D-AF1D-E9C59B882B9B}" type="presParOf" srcId="{B2BDE8E7-8447-8441-9B9E-5CE32AB67F29}" destId="{0602E824-BE59-1040-8189-E56F57174BB4}" srcOrd="2" destOrd="0" presId="urn:microsoft.com/office/officeart/2009/3/layout/StepUpProcess"/>
    <dgm:cxn modelId="{22EA8838-3BB6-514D-8686-7303B391AC7F}" type="presParOf" srcId="{61EF9320-07D8-F84E-ACC7-0B3945458BBA}" destId="{ED24A4CD-195B-5A41-B4C6-542C626E63F1}" srcOrd="1" destOrd="0" presId="urn:microsoft.com/office/officeart/2009/3/layout/StepUpProcess"/>
    <dgm:cxn modelId="{C6B70358-ED44-3C49-942E-4199C2EBA45B}" type="presParOf" srcId="{ED24A4CD-195B-5A41-B4C6-542C626E63F1}" destId="{5C352ED1-0921-0F46-8975-EC6CD0EC51FF}" srcOrd="0" destOrd="0" presId="urn:microsoft.com/office/officeart/2009/3/layout/StepUpProcess"/>
    <dgm:cxn modelId="{B3636CEC-E583-2C41-B078-1C4CEE0E4CA4}" type="presParOf" srcId="{61EF9320-07D8-F84E-ACC7-0B3945458BBA}" destId="{574698AE-AED4-E540-B506-E9CE66E5766C}" srcOrd="2" destOrd="0" presId="urn:microsoft.com/office/officeart/2009/3/layout/StepUpProcess"/>
    <dgm:cxn modelId="{BC75A1A4-C474-E347-9F32-0911199F58F8}" type="presParOf" srcId="{574698AE-AED4-E540-B506-E9CE66E5766C}" destId="{5F489DC1-4BE3-E24E-B275-8139C1511011}" srcOrd="0" destOrd="0" presId="urn:microsoft.com/office/officeart/2009/3/layout/StepUpProcess"/>
    <dgm:cxn modelId="{D3C6C1F1-2815-BC47-BC8A-620D03ECE967}" type="presParOf" srcId="{574698AE-AED4-E540-B506-E9CE66E5766C}" destId="{2977A992-BA0B-8E44-99AF-895276DE54FD}" srcOrd="1" destOrd="0" presId="urn:microsoft.com/office/officeart/2009/3/layout/StepUpProcess"/>
    <dgm:cxn modelId="{D3E8B139-BA49-6541-B713-412D5C980F2A}" type="presParOf" srcId="{574698AE-AED4-E540-B506-E9CE66E5766C}" destId="{B049CF35-5EE3-8A46-B865-749755F53C41}" srcOrd="2" destOrd="0" presId="urn:microsoft.com/office/officeart/2009/3/layout/StepUpProcess"/>
    <dgm:cxn modelId="{815A4234-7DDF-F94E-A84C-8EA684CD4176}" type="presParOf" srcId="{61EF9320-07D8-F84E-ACC7-0B3945458BBA}" destId="{6D95D5C0-5D73-D84D-8080-E937ED54DCF5}" srcOrd="3" destOrd="0" presId="urn:microsoft.com/office/officeart/2009/3/layout/StepUpProcess"/>
    <dgm:cxn modelId="{B795261E-0080-144A-A02D-2FD64919125B}" type="presParOf" srcId="{6D95D5C0-5D73-D84D-8080-E937ED54DCF5}" destId="{50AA3BAB-2571-3E47-ACB5-0000BD405E1D}" srcOrd="0" destOrd="0" presId="urn:microsoft.com/office/officeart/2009/3/layout/StepUpProcess"/>
    <dgm:cxn modelId="{AED79181-99AE-5342-A92F-1D5B09C2E12E}" type="presParOf" srcId="{61EF9320-07D8-F84E-ACC7-0B3945458BBA}" destId="{074D90AC-17A7-F046-857F-C9DF22E04692}" srcOrd="4" destOrd="0" presId="urn:microsoft.com/office/officeart/2009/3/layout/StepUpProcess"/>
    <dgm:cxn modelId="{72EC643F-6988-A04B-AE9A-B52585210B21}" type="presParOf" srcId="{074D90AC-17A7-F046-857F-C9DF22E04692}" destId="{CA171DE4-13C1-7F44-9298-D2973DFE35F6}" srcOrd="0" destOrd="0" presId="urn:microsoft.com/office/officeart/2009/3/layout/StepUpProcess"/>
    <dgm:cxn modelId="{497C2445-9B87-984E-BA09-DD917EE2C2F6}" type="presParOf" srcId="{074D90AC-17A7-F046-857F-C9DF22E04692}" destId="{93A1A191-6003-814F-B558-CD260E9903A1}" srcOrd="1" destOrd="0" presId="urn:microsoft.com/office/officeart/2009/3/layout/StepUpProcess"/>
    <dgm:cxn modelId="{E20FDF7F-6199-564D-9483-D12B03651371}" type="presParOf" srcId="{074D90AC-17A7-F046-857F-C9DF22E04692}" destId="{6FDCAC1C-9AB6-9346-9803-8AF33C3DD627}" srcOrd="2" destOrd="0" presId="urn:microsoft.com/office/officeart/2009/3/layout/StepUpProcess"/>
    <dgm:cxn modelId="{598641EC-E4E9-F54D-8989-1DA5B688299E}" type="presParOf" srcId="{61EF9320-07D8-F84E-ACC7-0B3945458BBA}" destId="{646F3A12-E597-5D4E-A392-097329D8EEF4}" srcOrd="5" destOrd="0" presId="urn:microsoft.com/office/officeart/2009/3/layout/StepUpProcess"/>
    <dgm:cxn modelId="{35F5F1E2-305E-884B-AD2A-9A814AAF87E9}" type="presParOf" srcId="{646F3A12-E597-5D4E-A392-097329D8EEF4}" destId="{D6FAA27F-4FDE-5242-A8D8-CD8D553A6D3E}" srcOrd="0" destOrd="0" presId="urn:microsoft.com/office/officeart/2009/3/layout/StepUpProcess"/>
    <dgm:cxn modelId="{D712A10C-E313-C74B-B8D0-F6F6EC253F94}" type="presParOf" srcId="{61EF9320-07D8-F84E-ACC7-0B3945458BBA}" destId="{9F9F8612-5653-D74A-855B-0364DD9B05C6}" srcOrd="6" destOrd="0" presId="urn:microsoft.com/office/officeart/2009/3/layout/StepUpProcess"/>
    <dgm:cxn modelId="{C25B7CE2-9A5A-2640-967B-1E0CEAEE5038}" type="presParOf" srcId="{9F9F8612-5653-D74A-855B-0364DD9B05C6}" destId="{F0609468-B6E4-0B40-8E1B-F69FE8353943}" srcOrd="0" destOrd="0" presId="urn:microsoft.com/office/officeart/2009/3/layout/StepUpProcess"/>
    <dgm:cxn modelId="{C4B7FBF6-DDCB-544F-9315-2B3477422DFE}" type="presParOf" srcId="{9F9F8612-5653-D74A-855B-0364DD9B05C6}" destId="{288E246D-486E-1A45-948F-B7EFE9B1E16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0D33D-4FA1-4C4C-ABCE-293CE983FBD0}">
      <dsp:nvSpPr>
        <dsp:cNvPr id="0" name=""/>
        <dsp:cNvSpPr/>
      </dsp:nvSpPr>
      <dsp:spPr>
        <a:xfrm rot="5400000">
          <a:off x="383010" y="1816144"/>
          <a:ext cx="1144638" cy="190465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5B9B75-D02B-A742-B7A8-F20EF09EC804}">
      <dsp:nvSpPr>
        <dsp:cNvPr id="0" name=""/>
        <dsp:cNvSpPr/>
      </dsp:nvSpPr>
      <dsp:spPr>
        <a:xfrm>
          <a:off x="191941" y="2385225"/>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Executives often struggle to make sense of their colleagues’ behaviors; especially ones that are foreign to them.</a:t>
          </a:r>
        </a:p>
      </dsp:txBody>
      <dsp:txXfrm>
        <a:off x="191941" y="2385225"/>
        <a:ext cx="1719530" cy="1507269"/>
      </dsp:txXfrm>
    </dsp:sp>
    <dsp:sp modelId="{0602E824-BE59-1040-8189-E56F57174BB4}">
      <dsp:nvSpPr>
        <dsp:cNvPr id="0" name=""/>
        <dsp:cNvSpPr/>
      </dsp:nvSpPr>
      <dsp:spPr>
        <a:xfrm>
          <a:off x="1587032" y="1675922"/>
          <a:ext cx="324439" cy="32443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489DC1-4BE3-E24E-B275-8139C1511011}">
      <dsp:nvSpPr>
        <dsp:cNvPr id="0" name=""/>
        <dsp:cNvSpPr/>
      </dsp:nvSpPr>
      <dsp:spPr>
        <a:xfrm rot="5400000">
          <a:off x="2488051" y="1295250"/>
          <a:ext cx="1144638" cy="190465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77A992-BA0B-8E44-99AF-895276DE54FD}">
      <dsp:nvSpPr>
        <dsp:cNvPr id="0" name=""/>
        <dsp:cNvSpPr/>
      </dsp:nvSpPr>
      <dsp:spPr>
        <a:xfrm>
          <a:off x="2296983" y="1864330"/>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In an attempt to make sense they often make assumptions about these behaviors which are often wrong.</a:t>
          </a:r>
        </a:p>
      </dsp:txBody>
      <dsp:txXfrm>
        <a:off x="2296983" y="1864330"/>
        <a:ext cx="1719530" cy="1507269"/>
      </dsp:txXfrm>
    </dsp:sp>
    <dsp:sp modelId="{B049CF35-5EE3-8A46-B865-749755F53C41}">
      <dsp:nvSpPr>
        <dsp:cNvPr id="0" name=""/>
        <dsp:cNvSpPr/>
      </dsp:nvSpPr>
      <dsp:spPr>
        <a:xfrm>
          <a:off x="3692074" y="1155027"/>
          <a:ext cx="324439" cy="32443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171DE4-13C1-7F44-9298-D2973DFE35F6}">
      <dsp:nvSpPr>
        <dsp:cNvPr id="0" name=""/>
        <dsp:cNvSpPr/>
      </dsp:nvSpPr>
      <dsp:spPr>
        <a:xfrm rot="5400000">
          <a:off x="4593093" y="774355"/>
          <a:ext cx="1144638" cy="190465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1A191-6003-814F-B558-CD260E9903A1}">
      <dsp:nvSpPr>
        <dsp:cNvPr id="0" name=""/>
        <dsp:cNvSpPr/>
      </dsp:nvSpPr>
      <dsp:spPr>
        <a:xfrm>
          <a:off x="4402024" y="1343436"/>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Unfortunately, unchecked assumptions often lead to ineffective reciprocal behavior.</a:t>
          </a:r>
        </a:p>
      </dsp:txBody>
      <dsp:txXfrm>
        <a:off x="4402024" y="1343436"/>
        <a:ext cx="1719530" cy="1507269"/>
      </dsp:txXfrm>
    </dsp:sp>
    <dsp:sp modelId="{6FDCAC1C-9AB6-9346-9803-8AF33C3DD627}">
      <dsp:nvSpPr>
        <dsp:cNvPr id="0" name=""/>
        <dsp:cNvSpPr/>
      </dsp:nvSpPr>
      <dsp:spPr>
        <a:xfrm>
          <a:off x="5797115" y="634133"/>
          <a:ext cx="324439" cy="32443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609468-B6E4-0B40-8E1B-F69FE8353943}">
      <dsp:nvSpPr>
        <dsp:cNvPr id="0" name=""/>
        <dsp:cNvSpPr/>
      </dsp:nvSpPr>
      <dsp:spPr>
        <a:xfrm rot="5400000">
          <a:off x="6698134" y="253461"/>
          <a:ext cx="1144638" cy="190465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8E246D-486E-1A45-948F-B7EFE9B1E16E}">
      <dsp:nvSpPr>
        <dsp:cNvPr id="0" name=""/>
        <dsp:cNvSpPr/>
      </dsp:nvSpPr>
      <dsp:spPr>
        <a:xfrm>
          <a:off x="6507066" y="822541"/>
          <a:ext cx="1719530" cy="1507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These types of reactions lead to a tacit escalation of conflict which is most often expressed passive aggressively and with behind the scenes lobbying.</a:t>
          </a:r>
          <a:br>
            <a:rPr lang="en-US" sz="1200" kern="1200"/>
          </a:br>
          <a:endParaRPr lang="en-US" sz="1200" kern="1200"/>
        </a:p>
      </dsp:txBody>
      <dsp:txXfrm>
        <a:off x="6507066" y="822541"/>
        <a:ext cx="1719530" cy="150726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C9A2F-33CD-DD43-92A0-8124C997388E}" type="datetimeFigureOut">
              <a:rPr lang="en-US" smtClean="0"/>
              <a:t>11/26/19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B8928-CE51-C248-963C-668A567B7BA1}" type="slidenum">
              <a:rPr lang="en-US" smtClean="0"/>
              <a:t>‹#›</a:t>
            </a:fld>
            <a:endParaRPr lang="en-US"/>
          </a:p>
        </p:txBody>
      </p:sp>
    </p:spTree>
    <p:extLst>
      <p:ext uri="{BB962C8B-B14F-4D97-AF65-F5344CB8AC3E}">
        <p14:creationId xmlns:p14="http://schemas.microsoft.com/office/powerpoint/2010/main" val="2507798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5B826C-8C88-064E-9D7A-30C199F5B709}" type="datetime1">
              <a:rPr lang="en-US" smtClean="0"/>
              <a:t>11/26/19</a:t>
            </a:fld>
            <a:endParaRPr lang="en-US"/>
          </a:p>
        </p:txBody>
      </p:sp>
      <p:sp>
        <p:nvSpPr>
          <p:cNvPr id="5" name="Footer Placeholder 4"/>
          <p:cNvSpPr>
            <a:spLocks noGrp="1"/>
          </p:cNvSpPr>
          <p:nvPr>
            <p:ph type="ftr" sz="quarter" idx="11"/>
          </p:nvPr>
        </p:nvSpPr>
        <p:spPr/>
        <p:txBody>
          <a:bodyPr/>
          <a:lstStyle/>
          <a:p>
            <a:r>
              <a:rPr lang="en-US"/>
              <a:t>RI Webinar Series</a:t>
            </a:r>
          </a:p>
        </p:txBody>
      </p:sp>
      <p:sp>
        <p:nvSpPr>
          <p:cNvPr id="6" name="Slide Number Placeholder 5"/>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244009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5DCAC-FFDA-7F42-B9E4-6F1AD627D433}" type="datetime1">
              <a:rPr lang="en-US" smtClean="0"/>
              <a:t>11/26/19</a:t>
            </a:fld>
            <a:endParaRPr lang="en-US"/>
          </a:p>
        </p:txBody>
      </p:sp>
      <p:sp>
        <p:nvSpPr>
          <p:cNvPr id="5" name="Footer Placeholder 4"/>
          <p:cNvSpPr>
            <a:spLocks noGrp="1"/>
          </p:cNvSpPr>
          <p:nvPr>
            <p:ph type="ftr" sz="quarter" idx="11"/>
          </p:nvPr>
        </p:nvSpPr>
        <p:spPr/>
        <p:txBody>
          <a:bodyPr/>
          <a:lstStyle/>
          <a:p>
            <a:r>
              <a:rPr lang="en-US"/>
              <a:t>RI Webinar Series</a:t>
            </a:r>
          </a:p>
        </p:txBody>
      </p:sp>
      <p:sp>
        <p:nvSpPr>
          <p:cNvPr id="6" name="Slide Number Placeholder 5"/>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1679488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BA1024-C580-B240-B411-6992B124C6DF}" type="datetime1">
              <a:rPr lang="en-US" smtClean="0"/>
              <a:t>11/26/19</a:t>
            </a:fld>
            <a:endParaRPr lang="en-US"/>
          </a:p>
        </p:txBody>
      </p:sp>
      <p:sp>
        <p:nvSpPr>
          <p:cNvPr id="5" name="Footer Placeholder 4"/>
          <p:cNvSpPr>
            <a:spLocks noGrp="1"/>
          </p:cNvSpPr>
          <p:nvPr>
            <p:ph type="ftr" sz="quarter" idx="11"/>
          </p:nvPr>
        </p:nvSpPr>
        <p:spPr/>
        <p:txBody>
          <a:bodyPr/>
          <a:lstStyle/>
          <a:p>
            <a:r>
              <a:rPr lang="en-US"/>
              <a:t>RI Webinar Series</a:t>
            </a:r>
          </a:p>
        </p:txBody>
      </p:sp>
      <p:sp>
        <p:nvSpPr>
          <p:cNvPr id="6" name="Slide Number Placeholder 5"/>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259710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5C849AE0-6196-4E48-B884-9B93D11F1C80}"/>
              </a:ext>
            </a:extLst>
          </p:cNvPr>
          <p:cNvCxnSpPr/>
          <p:nvPr userDrawn="1"/>
        </p:nvCxnSpPr>
        <p:spPr>
          <a:xfrm>
            <a:off x="457200" y="6126163"/>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spcBef>
                <a:spcPts val="0"/>
              </a:spcBef>
              <a:spcAft>
                <a:spcPts val="1200"/>
              </a:spcAft>
              <a:defRPr sz="2000">
                <a:latin typeface="Avenir Book" panose="02000503020000020003" pitchFamily="2" charset="0"/>
              </a:defRPr>
            </a:lvl1pPr>
            <a:lvl2pPr>
              <a:spcBef>
                <a:spcPts val="0"/>
              </a:spcBef>
              <a:spcAft>
                <a:spcPts val="1200"/>
              </a:spcAft>
              <a:defRPr sz="1800">
                <a:latin typeface="Avenir Book" panose="02000503020000020003" pitchFamily="2" charset="0"/>
              </a:defRPr>
            </a:lvl2pPr>
            <a:lvl3pPr>
              <a:spcBef>
                <a:spcPts val="0"/>
              </a:spcBef>
              <a:spcAft>
                <a:spcPts val="1200"/>
              </a:spcAft>
              <a:defRPr sz="1600">
                <a:latin typeface="Avenir Book" panose="02000503020000020003" pitchFamily="2" charset="0"/>
              </a:defRPr>
            </a:lvl3pPr>
            <a:lvl4pPr>
              <a:spcBef>
                <a:spcPts val="0"/>
              </a:spcBef>
              <a:spcAft>
                <a:spcPts val="1200"/>
              </a:spcAft>
              <a:defRPr sz="1400">
                <a:latin typeface="Avenir Book" panose="02000503020000020003" pitchFamily="2" charset="0"/>
              </a:defRPr>
            </a:lvl4pPr>
            <a:lvl5pPr>
              <a:spcBef>
                <a:spcPts val="0"/>
              </a:spcBef>
              <a:spcAft>
                <a:spcPts val="1200"/>
              </a:spcAft>
              <a:defRPr sz="1400">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57200" y="6356350"/>
            <a:ext cx="2895600" cy="365125"/>
          </a:xfrm>
        </p:spPr>
        <p:txBody>
          <a:bodyPr/>
          <a:lstStyle>
            <a:lvl1pPr algn="l">
              <a:defRPr/>
            </a:lvl1pPr>
          </a:lstStyle>
          <a:p>
            <a:r>
              <a:rPr lang="en-US" dirty="0"/>
              <a:t>RI Webinar Series</a:t>
            </a:r>
          </a:p>
        </p:txBody>
      </p:sp>
      <p:sp>
        <p:nvSpPr>
          <p:cNvPr id="6" name="Slide Number Placeholder 5"/>
          <p:cNvSpPr>
            <a:spLocks noGrp="1"/>
          </p:cNvSpPr>
          <p:nvPr>
            <p:ph type="sldNum" sz="quarter" idx="12"/>
          </p:nvPr>
        </p:nvSpPr>
        <p:spPr/>
        <p:txBody>
          <a:bodyPr/>
          <a:lstStyle/>
          <a:p>
            <a:r>
              <a:rPr lang="en-US" dirty="0"/>
              <a:t>-</a:t>
            </a:r>
            <a:fld id="{A3773F58-76C6-2547-A1EE-768CC826023F}" type="slidenum">
              <a:rPr lang="en-US" smtClean="0"/>
              <a:t>‹#›</a:t>
            </a:fld>
            <a:r>
              <a:rPr lang="en-US" dirty="0"/>
              <a:t>-</a:t>
            </a:r>
          </a:p>
        </p:txBody>
      </p:sp>
      <p:cxnSp>
        <p:nvCxnSpPr>
          <p:cNvPr id="8" name="Straight Connector 7">
            <a:extLst>
              <a:ext uri="{FF2B5EF4-FFF2-40B4-BE49-F238E27FC236}">
                <a16:creationId xmlns:a16="http://schemas.microsoft.com/office/drawing/2014/main" id="{1C35D15B-E535-7C47-8090-A39E6B9BEF7E}"/>
              </a:ext>
            </a:extLst>
          </p:cNvPr>
          <p:cNvCxnSpPr/>
          <p:nvPr userDrawn="1"/>
        </p:nvCxnSpPr>
        <p:spPr>
          <a:xfrm>
            <a:off x="457200" y="1417638"/>
            <a:ext cx="8229600" cy="0"/>
          </a:xfrm>
          <a:prstGeom prst="line">
            <a:avLst/>
          </a:prstGeom>
        </p:spPr>
        <p:style>
          <a:lnRef idx="2">
            <a:schemeClr val="accent2"/>
          </a:lnRef>
          <a:fillRef idx="0">
            <a:schemeClr val="accent2"/>
          </a:fillRef>
          <a:effectRef idx="1">
            <a:schemeClr val="accent2"/>
          </a:effectRef>
          <a:fontRef idx="minor">
            <a:schemeClr val="tx1"/>
          </a:fontRef>
        </p:style>
      </p:cxnSp>
      <p:sp>
        <p:nvSpPr>
          <p:cNvPr id="9" name="Oval 8">
            <a:extLst>
              <a:ext uri="{FF2B5EF4-FFF2-40B4-BE49-F238E27FC236}">
                <a16:creationId xmlns:a16="http://schemas.microsoft.com/office/drawing/2014/main" id="{B4EC027E-9E52-2F4A-9356-7A8F04E45CD0}"/>
              </a:ext>
            </a:extLst>
          </p:cNvPr>
          <p:cNvSpPr/>
          <p:nvPr userDrawn="1"/>
        </p:nvSpPr>
        <p:spPr>
          <a:xfrm>
            <a:off x="4169734" y="5906278"/>
            <a:ext cx="804532" cy="804894"/>
          </a:xfrm>
          <a:prstGeom prst="ellipse">
            <a:avLst/>
          </a:prstGeom>
          <a:blipFill>
            <a:blip r:embed="rId2"/>
            <a:stretch>
              <a:fillRect/>
            </a:stretch>
          </a:blipFill>
          <a:ln w="50800">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3179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9EC802-240A-4849-A34D-9A9ACD0D5662}" type="datetime1">
              <a:rPr lang="en-US" smtClean="0"/>
              <a:t>11/26/19</a:t>
            </a:fld>
            <a:endParaRPr lang="en-US"/>
          </a:p>
        </p:txBody>
      </p:sp>
      <p:sp>
        <p:nvSpPr>
          <p:cNvPr id="5" name="Footer Placeholder 4"/>
          <p:cNvSpPr>
            <a:spLocks noGrp="1"/>
          </p:cNvSpPr>
          <p:nvPr>
            <p:ph type="ftr" sz="quarter" idx="11"/>
          </p:nvPr>
        </p:nvSpPr>
        <p:spPr/>
        <p:txBody>
          <a:bodyPr/>
          <a:lstStyle/>
          <a:p>
            <a:r>
              <a:rPr lang="en-US"/>
              <a:t>RI Webinar Series</a:t>
            </a:r>
          </a:p>
        </p:txBody>
      </p:sp>
      <p:sp>
        <p:nvSpPr>
          <p:cNvPr id="6" name="Slide Number Placeholder 5"/>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242277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8A00CD-F00D-924E-B6CF-8686E35C45F5}" type="datetime1">
              <a:rPr lang="en-US" smtClean="0"/>
              <a:t>11/26/19</a:t>
            </a:fld>
            <a:endParaRPr lang="en-US"/>
          </a:p>
        </p:txBody>
      </p:sp>
      <p:sp>
        <p:nvSpPr>
          <p:cNvPr id="6" name="Footer Placeholder 5"/>
          <p:cNvSpPr>
            <a:spLocks noGrp="1"/>
          </p:cNvSpPr>
          <p:nvPr>
            <p:ph type="ftr" sz="quarter" idx="11"/>
          </p:nvPr>
        </p:nvSpPr>
        <p:spPr/>
        <p:txBody>
          <a:bodyPr/>
          <a:lstStyle/>
          <a:p>
            <a:r>
              <a:rPr lang="en-US"/>
              <a:t>RI Webinar Series</a:t>
            </a:r>
          </a:p>
        </p:txBody>
      </p:sp>
      <p:sp>
        <p:nvSpPr>
          <p:cNvPr id="7" name="Slide Number Placeholder 6"/>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402331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8B264D5C-DE93-0047-A75B-618EE0E018EF}"/>
              </a:ext>
            </a:extLst>
          </p:cNvPr>
          <p:cNvCxnSpPr/>
          <p:nvPr userDrawn="1"/>
        </p:nvCxnSpPr>
        <p:spPr>
          <a:xfrm>
            <a:off x="457200" y="6126163"/>
            <a:ext cx="82296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C27966F5-A61C-9E41-BFA3-5EE7400DC77A}"/>
              </a:ext>
            </a:extLst>
          </p:cNvPr>
          <p:cNvCxnSpPr/>
          <p:nvPr userDrawn="1"/>
        </p:nvCxnSpPr>
        <p:spPr>
          <a:xfrm>
            <a:off x="457200" y="1417638"/>
            <a:ext cx="8229600"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Oval 11">
            <a:extLst>
              <a:ext uri="{FF2B5EF4-FFF2-40B4-BE49-F238E27FC236}">
                <a16:creationId xmlns:a16="http://schemas.microsoft.com/office/drawing/2014/main" id="{63B7896B-1C17-204D-AE39-A762CBB9C1A1}"/>
              </a:ext>
            </a:extLst>
          </p:cNvPr>
          <p:cNvSpPr/>
          <p:nvPr userDrawn="1"/>
        </p:nvSpPr>
        <p:spPr>
          <a:xfrm>
            <a:off x="4169734" y="5906278"/>
            <a:ext cx="804532" cy="804894"/>
          </a:xfrm>
          <a:prstGeom prst="ellipse">
            <a:avLst/>
          </a:prstGeom>
          <a:blipFill>
            <a:blip r:embed="rId2"/>
            <a:stretch>
              <a:fillRect/>
            </a:stretch>
          </a:blipFill>
          <a:ln w="50800">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ooter Placeholder 4">
            <a:extLst>
              <a:ext uri="{FF2B5EF4-FFF2-40B4-BE49-F238E27FC236}">
                <a16:creationId xmlns:a16="http://schemas.microsoft.com/office/drawing/2014/main" id="{8C0FB09F-4A1D-5946-ABD1-8AB38F0E658D}"/>
              </a:ext>
            </a:extLst>
          </p:cNvPr>
          <p:cNvSpPr>
            <a:spLocks noGrp="1"/>
          </p:cNvSpPr>
          <p:nvPr>
            <p:ph type="ftr" sz="quarter" idx="11"/>
          </p:nvPr>
        </p:nvSpPr>
        <p:spPr>
          <a:xfrm>
            <a:off x="457200" y="6356350"/>
            <a:ext cx="2895600" cy="365125"/>
          </a:xfrm>
        </p:spPr>
        <p:txBody>
          <a:bodyPr/>
          <a:lstStyle>
            <a:lvl1pPr algn="l">
              <a:defRPr/>
            </a:lvl1pPr>
          </a:lstStyle>
          <a:p>
            <a:r>
              <a:rPr lang="en-US" dirty="0"/>
              <a:t>RI Webinar Series</a:t>
            </a:r>
          </a:p>
        </p:txBody>
      </p:sp>
      <p:sp>
        <p:nvSpPr>
          <p:cNvPr id="14" name="Slide Number Placeholder 5">
            <a:extLst>
              <a:ext uri="{FF2B5EF4-FFF2-40B4-BE49-F238E27FC236}">
                <a16:creationId xmlns:a16="http://schemas.microsoft.com/office/drawing/2014/main" id="{893A7728-1FD7-554F-A53A-97A069497024}"/>
              </a:ext>
            </a:extLst>
          </p:cNvPr>
          <p:cNvSpPr>
            <a:spLocks noGrp="1"/>
          </p:cNvSpPr>
          <p:nvPr>
            <p:ph type="sldNum" sz="quarter" idx="12"/>
          </p:nvPr>
        </p:nvSpPr>
        <p:spPr>
          <a:xfrm>
            <a:off x="6553200" y="6356350"/>
            <a:ext cx="2133600" cy="365125"/>
          </a:xfrm>
        </p:spPr>
        <p:txBody>
          <a:bodyPr/>
          <a:lstStyle/>
          <a:p>
            <a:r>
              <a:rPr lang="en-US" dirty="0"/>
              <a:t>-</a:t>
            </a:r>
            <a:fld id="{A3773F58-76C6-2547-A1EE-768CC826023F}" type="slidenum">
              <a:rPr lang="en-US" smtClean="0"/>
              <a:t>‹#›</a:t>
            </a:fld>
            <a:r>
              <a:rPr lang="en-US" dirty="0"/>
              <a:t>-</a:t>
            </a:r>
          </a:p>
        </p:txBody>
      </p:sp>
    </p:spTree>
    <p:extLst>
      <p:ext uri="{BB962C8B-B14F-4D97-AF65-F5344CB8AC3E}">
        <p14:creationId xmlns:p14="http://schemas.microsoft.com/office/powerpoint/2010/main" val="2408439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DC89C2-5461-454A-802A-710249A56931}" type="datetime1">
              <a:rPr lang="en-US" smtClean="0"/>
              <a:t>11/26/19</a:t>
            </a:fld>
            <a:endParaRPr lang="en-US"/>
          </a:p>
        </p:txBody>
      </p:sp>
      <p:sp>
        <p:nvSpPr>
          <p:cNvPr id="4" name="Footer Placeholder 3"/>
          <p:cNvSpPr>
            <a:spLocks noGrp="1"/>
          </p:cNvSpPr>
          <p:nvPr>
            <p:ph type="ftr" sz="quarter" idx="11"/>
          </p:nvPr>
        </p:nvSpPr>
        <p:spPr/>
        <p:txBody>
          <a:bodyPr/>
          <a:lstStyle/>
          <a:p>
            <a:r>
              <a:rPr lang="en-US"/>
              <a:t>RI Webinar Series</a:t>
            </a:r>
          </a:p>
        </p:txBody>
      </p:sp>
      <p:sp>
        <p:nvSpPr>
          <p:cNvPr id="5" name="Slide Number Placeholder 4"/>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391448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3E302-6E31-714F-BAAF-04E850B778BF}" type="datetime1">
              <a:rPr lang="en-US" smtClean="0"/>
              <a:t>11/26/19</a:t>
            </a:fld>
            <a:endParaRPr lang="en-US"/>
          </a:p>
        </p:txBody>
      </p:sp>
      <p:sp>
        <p:nvSpPr>
          <p:cNvPr id="3" name="Footer Placeholder 2"/>
          <p:cNvSpPr>
            <a:spLocks noGrp="1"/>
          </p:cNvSpPr>
          <p:nvPr>
            <p:ph type="ftr" sz="quarter" idx="11"/>
          </p:nvPr>
        </p:nvSpPr>
        <p:spPr/>
        <p:txBody>
          <a:bodyPr/>
          <a:lstStyle/>
          <a:p>
            <a:r>
              <a:rPr lang="en-US"/>
              <a:t>RI Webinar Series</a:t>
            </a:r>
          </a:p>
        </p:txBody>
      </p:sp>
      <p:sp>
        <p:nvSpPr>
          <p:cNvPr id="4" name="Slide Number Placeholder 3"/>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211860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BEA369-AA07-144E-A700-90A0154AE8A7}" type="datetime1">
              <a:rPr lang="en-US" smtClean="0"/>
              <a:t>11/26/19</a:t>
            </a:fld>
            <a:endParaRPr lang="en-US"/>
          </a:p>
        </p:txBody>
      </p:sp>
      <p:sp>
        <p:nvSpPr>
          <p:cNvPr id="6" name="Footer Placeholder 5"/>
          <p:cNvSpPr>
            <a:spLocks noGrp="1"/>
          </p:cNvSpPr>
          <p:nvPr>
            <p:ph type="ftr" sz="quarter" idx="11"/>
          </p:nvPr>
        </p:nvSpPr>
        <p:spPr/>
        <p:txBody>
          <a:bodyPr/>
          <a:lstStyle/>
          <a:p>
            <a:r>
              <a:rPr lang="en-US"/>
              <a:t>RI Webinar Series</a:t>
            </a:r>
          </a:p>
        </p:txBody>
      </p:sp>
      <p:sp>
        <p:nvSpPr>
          <p:cNvPr id="7" name="Slide Number Placeholder 6"/>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358341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1AE287-A750-9848-8983-C9D4159BA821}" type="datetime1">
              <a:rPr lang="en-US" smtClean="0"/>
              <a:t>11/26/19</a:t>
            </a:fld>
            <a:endParaRPr lang="en-US"/>
          </a:p>
        </p:txBody>
      </p:sp>
      <p:sp>
        <p:nvSpPr>
          <p:cNvPr id="6" name="Footer Placeholder 5"/>
          <p:cNvSpPr>
            <a:spLocks noGrp="1"/>
          </p:cNvSpPr>
          <p:nvPr>
            <p:ph type="ftr" sz="quarter" idx="11"/>
          </p:nvPr>
        </p:nvSpPr>
        <p:spPr/>
        <p:txBody>
          <a:bodyPr/>
          <a:lstStyle/>
          <a:p>
            <a:r>
              <a:rPr lang="en-US"/>
              <a:t>RI Webinar Series</a:t>
            </a:r>
          </a:p>
        </p:txBody>
      </p:sp>
      <p:sp>
        <p:nvSpPr>
          <p:cNvPr id="7" name="Slide Number Placeholder 6"/>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1427346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BD385-4B43-6E4E-8F0F-00F99A9AF6C4}" type="datetime1">
              <a:rPr lang="en-US" smtClean="0"/>
              <a:t>11/26/19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RI Webinar Series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73F58-76C6-2547-A1EE-768CC826023F}" type="slidenum">
              <a:rPr lang="en-US" smtClean="0"/>
              <a:t>‹#›</a:t>
            </a:fld>
            <a:endParaRPr lang="en-US"/>
          </a:p>
        </p:txBody>
      </p:sp>
    </p:spTree>
    <p:extLst>
      <p:ext uri="{BB962C8B-B14F-4D97-AF65-F5344CB8AC3E}">
        <p14:creationId xmlns:p14="http://schemas.microsoft.com/office/powerpoint/2010/main" val="328906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relationship-impact.com/free-team-assessment/"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zoom.us/webinar/register/WN_R-Tv25OlRF6gJKgoK4uAuw" TargetMode="External"/><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mailto:jmcguinness@realationship-impact.com" TargetMode="External"/><Relationship Id="rId2" Type="http://schemas.openxmlformats.org/officeDocument/2006/relationships/hyperlink" Target="http://www.relationship-impact.com/"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mailto:gbrady@relationship-impact.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d.org/magazines/the-public-manager/the-problem-with-assumption-and-the-power-of-inquir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td.org/magazines/the-public-manager/the-problem-with-assumption-and-the-power-of-inquir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BOw0IDrKvu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E4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2899358A-7CFF-6B48-A51D-4DFF155E7200}"/>
              </a:ext>
            </a:extLst>
          </p:cNvPr>
          <p:cNvPicPr>
            <a:picLocks noChangeAspect="1"/>
          </p:cNvPicPr>
          <p:nvPr/>
        </p:nvPicPr>
        <p:blipFill>
          <a:blip r:embed="rId2"/>
          <a:stretch>
            <a:fillRect/>
          </a:stretch>
        </p:blipFill>
        <p:spPr>
          <a:xfrm>
            <a:off x="1500027" y="860345"/>
            <a:ext cx="6082301" cy="5085765"/>
          </a:xfrm>
          <a:prstGeom prst="rect">
            <a:avLst/>
          </a:prstGeom>
        </p:spPr>
      </p:pic>
    </p:spTree>
    <p:extLst>
      <p:ext uri="{BB962C8B-B14F-4D97-AF65-F5344CB8AC3E}">
        <p14:creationId xmlns:p14="http://schemas.microsoft.com/office/powerpoint/2010/main" val="3069766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B637-EE4D-414E-A668-0A1E47847B08}"/>
              </a:ext>
            </a:extLst>
          </p:cNvPr>
          <p:cNvSpPr>
            <a:spLocks noGrp="1"/>
          </p:cNvSpPr>
          <p:nvPr>
            <p:ph type="title"/>
          </p:nvPr>
        </p:nvSpPr>
        <p:spPr/>
        <p:txBody>
          <a:bodyPr/>
          <a:lstStyle/>
          <a:p>
            <a:r>
              <a:rPr lang="en-US" dirty="0"/>
              <a:t>Complimentary Assessment</a:t>
            </a:r>
          </a:p>
        </p:txBody>
      </p:sp>
      <p:sp>
        <p:nvSpPr>
          <p:cNvPr id="4" name="Footer Placeholder 3">
            <a:extLst>
              <a:ext uri="{FF2B5EF4-FFF2-40B4-BE49-F238E27FC236}">
                <a16:creationId xmlns:a16="http://schemas.microsoft.com/office/drawing/2014/main" id="{04CC1535-D954-9344-941F-D32D0F3DDED9}"/>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18661FD0-9B3D-A34D-979F-A6EA1C5C3D6D}"/>
              </a:ext>
            </a:extLst>
          </p:cNvPr>
          <p:cNvSpPr>
            <a:spLocks noGrp="1"/>
          </p:cNvSpPr>
          <p:nvPr>
            <p:ph type="sldNum" sz="quarter" idx="12"/>
          </p:nvPr>
        </p:nvSpPr>
        <p:spPr/>
        <p:txBody>
          <a:bodyPr/>
          <a:lstStyle/>
          <a:p>
            <a:r>
              <a:rPr lang="en-US"/>
              <a:t>-</a:t>
            </a:r>
            <a:fld id="{A3773F58-76C6-2547-A1EE-768CC826023F}" type="slidenum">
              <a:rPr lang="en-US" smtClean="0"/>
              <a:t>10</a:t>
            </a:fld>
            <a:r>
              <a:rPr lang="en-US"/>
              <a:t>-</a:t>
            </a:r>
            <a:endParaRPr lang="en-US" dirty="0"/>
          </a:p>
        </p:txBody>
      </p:sp>
      <p:pic>
        <p:nvPicPr>
          <p:cNvPr id="6" name="Picture 5" descr="Screen Shot 2018-03-21 at 9.51.28 AM.png">
            <a:extLst>
              <a:ext uri="{FF2B5EF4-FFF2-40B4-BE49-F238E27FC236}">
                <a16:creationId xmlns:a16="http://schemas.microsoft.com/office/drawing/2014/main" id="{627E7985-58A0-754D-A000-E9147672E0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253" y="1777488"/>
            <a:ext cx="8109493" cy="359007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Rectangle 6">
            <a:extLst>
              <a:ext uri="{FF2B5EF4-FFF2-40B4-BE49-F238E27FC236}">
                <a16:creationId xmlns:a16="http://schemas.microsoft.com/office/drawing/2014/main" id="{1407FF33-D67C-EE40-AA93-B3D28CC3F77E}"/>
              </a:ext>
            </a:extLst>
          </p:cNvPr>
          <p:cNvSpPr/>
          <p:nvPr/>
        </p:nvSpPr>
        <p:spPr>
          <a:xfrm>
            <a:off x="434918" y="5530804"/>
            <a:ext cx="7720316" cy="338554"/>
          </a:xfrm>
          <a:prstGeom prst="rect">
            <a:avLst/>
          </a:prstGeom>
        </p:spPr>
        <p:txBody>
          <a:bodyPr wrap="square">
            <a:spAutoFit/>
          </a:bodyPr>
          <a:lstStyle/>
          <a:p>
            <a:r>
              <a:rPr lang="en-US" sz="1600" dirty="0"/>
              <a:t>URL: </a:t>
            </a:r>
            <a:r>
              <a:rPr lang="en-US" sz="1600" dirty="0">
                <a:hlinkClick r:id="rId3"/>
              </a:rPr>
              <a:t>www.relationship-impact.com/free-team-assessment/</a:t>
            </a:r>
            <a:endParaRPr lang="en-US" sz="1600" dirty="0"/>
          </a:p>
        </p:txBody>
      </p:sp>
    </p:spTree>
    <p:extLst>
      <p:ext uri="{BB962C8B-B14F-4D97-AF65-F5344CB8AC3E}">
        <p14:creationId xmlns:p14="http://schemas.microsoft.com/office/powerpoint/2010/main" val="678830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3">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585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5">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8" name="Freeform: Shape 17">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 name="Rectangle 9">
            <a:hlinkClick r:id="rId3"/>
            <a:extLst>
              <a:ext uri="{FF2B5EF4-FFF2-40B4-BE49-F238E27FC236}">
                <a16:creationId xmlns:a16="http://schemas.microsoft.com/office/drawing/2014/main" id="{B081F99B-5AF9-CE45-A6CD-072D22F53656}"/>
              </a:ext>
            </a:extLst>
          </p:cNvPr>
          <p:cNvSpPr/>
          <p:nvPr/>
        </p:nvSpPr>
        <p:spPr>
          <a:xfrm>
            <a:off x="2562726" y="5841710"/>
            <a:ext cx="3994485" cy="424206"/>
          </a:xfrm>
          <a:prstGeom prst="rect">
            <a:avLst/>
          </a:prstGeom>
          <a:solidFill>
            <a:srgbClr val="72A492"/>
          </a:solidFill>
          <a:ln>
            <a:solidFill>
              <a:srgbClr val="72A49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REGISTER for January 22</a:t>
            </a:r>
            <a:r>
              <a:rPr lang="en-US" baseline="30000" dirty="0"/>
              <a:t>nd</a:t>
            </a:r>
            <a:r>
              <a:rPr lang="en-US" dirty="0"/>
              <a:t> Webinar</a:t>
            </a:r>
          </a:p>
        </p:txBody>
      </p:sp>
      <p:pic>
        <p:nvPicPr>
          <p:cNvPr id="8" name="Picture 7" descr="A picture containing screenshot, food, drawing&#10;&#10;Description automatically generated">
            <a:extLst>
              <a:ext uri="{FF2B5EF4-FFF2-40B4-BE49-F238E27FC236}">
                <a16:creationId xmlns:a16="http://schemas.microsoft.com/office/drawing/2014/main" id="{17E12844-FBB7-AD4A-852D-7028950C52B7}"/>
              </a:ext>
            </a:extLst>
          </p:cNvPr>
          <p:cNvPicPr>
            <a:picLocks noChangeAspect="1"/>
          </p:cNvPicPr>
          <p:nvPr/>
        </p:nvPicPr>
        <p:blipFill>
          <a:blip r:embed="rId4"/>
          <a:stretch>
            <a:fillRect/>
          </a:stretch>
        </p:blipFill>
        <p:spPr>
          <a:xfrm>
            <a:off x="1687645" y="623532"/>
            <a:ext cx="5768709" cy="4934120"/>
          </a:xfrm>
          <a:prstGeom prst="rect">
            <a:avLst/>
          </a:prstGeom>
        </p:spPr>
      </p:pic>
    </p:spTree>
    <p:extLst>
      <p:ext uri="{BB962C8B-B14F-4D97-AF65-F5344CB8AC3E}">
        <p14:creationId xmlns:p14="http://schemas.microsoft.com/office/powerpoint/2010/main" val="3466712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9D22-609F-4B48-9357-E59C03359E94}"/>
              </a:ext>
            </a:extLst>
          </p:cNvPr>
          <p:cNvSpPr>
            <a:spLocks noGrp="1"/>
          </p:cNvSpPr>
          <p:nvPr>
            <p:ph type="title"/>
          </p:nvPr>
        </p:nvSpPr>
        <p:spPr/>
        <p:txBody>
          <a:bodyPr>
            <a:normAutofit/>
          </a:bodyPr>
          <a:lstStyle/>
          <a:p>
            <a:r>
              <a:rPr lang="en-US" dirty="0"/>
              <a:t>Relationship Impact, LLC</a:t>
            </a:r>
            <a:br>
              <a:rPr lang="en-US" dirty="0"/>
            </a:br>
            <a:r>
              <a:rPr lang="en-US" sz="1800" dirty="0">
                <a:hlinkClick r:id="rId2"/>
              </a:rPr>
              <a:t>www.relationship-impact.com</a:t>
            </a:r>
            <a:endParaRPr lang="en-US" dirty="0"/>
          </a:p>
        </p:txBody>
      </p:sp>
      <p:sp>
        <p:nvSpPr>
          <p:cNvPr id="4" name="Footer Placeholder 3">
            <a:extLst>
              <a:ext uri="{FF2B5EF4-FFF2-40B4-BE49-F238E27FC236}">
                <a16:creationId xmlns:a16="http://schemas.microsoft.com/office/drawing/2014/main" id="{462584BD-E6E1-C144-A357-AA15301A9821}"/>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CDF0902E-0D5D-7940-AFE5-0FD0F09E32C3}"/>
              </a:ext>
            </a:extLst>
          </p:cNvPr>
          <p:cNvSpPr>
            <a:spLocks noGrp="1"/>
          </p:cNvSpPr>
          <p:nvPr>
            <p:ph type="sldNum" sz="quarter" idx="12"/>
          </p:nvPr>
        </p:nvSpPr>
        <p:spPr/>
        <p:txBody>
          <a:bodyPr/>
          <a:lstStyle/>
          <a:p>
            <a:r>
              <a:rPr lang="en-US"/>
              <a:t>-</a:t>
            </a:r>
            <a:fld id="{A3773F58-76C6-2547-A1EE-768CC826023F}" type="slidenum">
              <a:rPr lang="en-US" smtClean="0"/>
              <a:t>12</a:t>
            </a:fld>
            <a:r>
              <a:rPr lang="en-US"/>
              <a:t>-</a:t>
            </a:r>
            <a:endParaRPr lang="en-US" dirty="0"/>
          </a:p>
        </p:txBody>
      </p:sp>
      <p:sp>
        <p:nvSpPr>
          <p:cNvPr id="6" name="Subtitle 2">
            <a:extLst>
              <a:ext uri="{FF2B5EF4-FFF2-40B4-BE49-F238E27FC236}">
                <a16:creationId xmlns:a16="http://schemas.microsoft.com/office/drawing/2014/main" id="{9D969FCE-6443-7248-8C6B-5955FA30EF00}"/>
              </a:ext>
            </a:extLst>
          </p:cNvPr>
          <p:cNvSpPr txBox="1">
            <a:spLocks/>
          </p:cNvSpPr>
          <p:nvPr/>
        </p:nvSpPr>
        <p:spPr>
          <a:xfrm>
            <a:off x="4572120" y="2078074"/>
            <a:ext cx="4031518" cy="17526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600" b="0" i="0" u="sng" strike="noStrike" kern="1200" cap="none" spc="0" normalizeH="0" baseline="0" noProof="0" dirty="0">
                <a:ln>
                  <a:noFill/>
                </a:ln>
                <a:solidFill>
                  <a:srgbClr val="BC6D50"/>
                </a:solidFill>
                <a:effectLst/>
                <a:uLnTx/>
                <a:uFillTx/>
                <a:latin typeface="+mn-lt"/>
                <a:ea typeface="+mn-ea"/>
                <a:cs typeface="+mn-cs"/>
              </a:rPr>
              <a:t>East Coast – Jack McGuinness</a:t>
            </a:r>
            <a:endParaRPr kumimoji="0" lang="en-US" sz="1600" b="0" i="0" u="none" strike="noStrike" kern="1200" cap="none" spc="0" normalizeH="0" baseline="0" noProof="0" dirty="0">
              <a:ln>
                <a:noFill/>
              </a:ln>
              <a:solidFill>
                <a:srgbClr val="BC6D5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600" b="0" i="0" u="none" strike="noStrike" kern="1200" cap="none" spc="0" normalizeH="0" baseline="0" noProof="0" dirty="0">
                <a:ln>
                  <a:noFill/>
                </a:ln>
                <a:solidFill>
                  <a:srgbClr val="BC6D50"/>
                </a:solidFill>
                <a:effectLst/>
                <a:uLnTx/>
                <a:uFillTx/>
                <a:latin typeface="+mn-lt"/>
                <a:ea typeface="+mn-ea"/>
                <a:cs typeface="+mn-cs"/>
              </a:rPr>
              <a:t>5905 </a:t>
            </a:r>
            <a:r>
              <a:rPr kumimoji="0" lang="en-US" sz="1600" b="0" i="0" u="none" strike="noStrike" kern="1200" cap="none" spc="0" normalizeH="0" baseline="0" noProof="0" dirty="0" err="1">
                <a:ln>
                  <a:noFill/>
                </a:ln>
                <a:solidFill>
                  <a:srgbClr val="BC6D50"/>
                </a:solidFill>
                <a:effectLst/>
                <a:uLnTx/>
                <a:uFillTx/>
                <a:latin typeface="+mn-lt"/>
                <a:ea typeface="+mn-ea"/>
                <a:cs typeface="+mn-cs"/>
              </a:rPr>
              <a:t>Ramsgate</a:t>
            </a:r>
            <a:r>
              <a:rPr kumimoji="0" lang="en-US" sz="1600" b="0" i="0" u="none" strike="noStrike" kern="1200" cap="none" spc="0" normalizeH="0" baseline="0" noProof="0" dirty="0">
                <a:ln>
                  <a:noFill/>
                </a:ln>
                <a:solidFill>
                  <a:srgbClr val="BC6D50"/>
                </a:solidFill>
                <a:effectLst/>
                <a:uLnTx/>
                <a:uFillTx/>
                <a:latin typeface="+mn-lt"/>
                <a:ea typeface="+mn-ea"/>
                <a:cs typeface="+mn-cs"/>
              </a:rPr>
              <a:t> Road</a:t>
            </a:r>
          </a:p>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600" b="0" i="0" u="none" strike="noStrike" kern="1200" cap="none" spc="0" normalizeH="0" baseline="0" noProof="0" dirty="0">
                <a:ln>
                  <a:noFill/>
                </a:ln>
                <a:solidFill>
                  <a:srgbClr val="BC6D50"/>
                </a:solidFill>
                <a:effectLst/>
                <a:uLnTx/>
                <a:uFillTx/>
                <a:latin typeface="+mn-lt"/>
                <a:ea typeface="+mn-ea"/>
                <a:cs typeface="+mn-cs"/>
              </a:rPr>
              <a:t>Bethesda, MD  20816</a:t>
            </a:r>
          </a:p>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600" b="0" i="0" u="none" strike="noStrike" kern="1200" cap="none" spc="0" normalizeH="0" baseline="0" noProof="0" dirty="0">
                <a:ln>
                  <a:noFill/>
                </a:ln>
                <a:solidFill>
                  <a:srgbClr val="BC6D50"/>
                </a:solidFill>
                <a:effectLst/>
                <a:uLnTx/>
                <a:uFillTx/>
                <a:latin typeface="+mn-lt"/>
                <a:ea typeface="+mn-ea"/>
                <a:cs typeface="+mn-cs"/>
              </a:rPr>
              <a:t>301-785-9731</a:t>
            </a:r>
          </a:p>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600" b="0" i="0" u="none" strike="noStrike" kern="1200" cap="none" spc="0" normalizeH="0" baseline="0" noProof="0" dirty="0">
                <a:ln>
                  <a:noFill/>
                </a:ln>
                <a:solidFill>
                  <a:srgbClr val="BC6D50"/>
                </a:solidFill>
                <a:effectLst/>
                <a:uLnTx/>
                <a:uFillTx/>
                <a:latin typeface="+mn-lt"/>
                <a:ea typeface="+mn-ea"/>
                <a:cs typeface="+mn-cs"/>
                <a:hlinkClick r:id="rId3"/>
              </a:rPr>
              <a:t>jmcguinness@relationship-impact.com</a:t>
            </a:r>
            <a:endParaRPr kumimoji="0" lang="en-US" sz="1600" b="0" i="0" u="none" strike="noStrike" kern="1200" cap="none" spc="0" normalizeH="0" baseline="0" noProof="0" dirty="0">
              <a:ln>
                <a:noFill/>
              </a:ln>
              <a:solidFill>
                <a:srgbClr val="BC6D5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endParaRPr kumimoji="0" lang="en-US" sz="1600" b="0" i="0" u="none" strike="noStrike" kern="1200" cap="none" spc="0" normalizeH="0" baseline="0" noProof="0" dirty="0">
              <a:ln>
                <a:noFill/>
              </a:ln>
              <a:solidFill>
                <a:srgbClr val="BC6D50"/>
              </a:solidFill>
              <a:effectLst/>
              <a:uLnTx/>
              <a:uFillTx/>
              <a:latin typeface="+mn-lt"/>
              <a:ea typeface="+mn-ea"/>
              <a:cs typeface="+mn-cs"/>
            </a:endParaRPr>
          </a:p>
        </p:txBody>
      </p:sp>
      <p:sp>
        <p:nvSpPr>
          <p:cNvPr id="8" name="Subtitle 2">
            <a:extLst>
              <a:ext uri="{FF2B5EF4-FFF2-40B4-BE49-F238E27FC236}">
                <a16:creationId xmlns:a16="http://schemas.microsoft.com/office/drawing/2014/main" id="{FF0937CD-20FA-4946-8944-56B852B98DCF}"/>
              </a:ext>
            </a:extLst>
          </p:cNvPr>
          <p:cNvSpPr txBox="1">
            <a:spLocks/>
          </p:cNvSpPr>
          <p:nvPr/>
        </p:nvSpPr>
        <p:spPr>
          <a:xfrm>
            <a:off x="4572120" y="3830674"/>
            <a:ext cx="4031518" cy="17526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600" b="0" i="0" u="sng" strike="noStrike" kern="1200" cap="none" spc="0" normalizeH="0" baseline="0" noProof="0" dirty="0">
                <a:ln>
                  <a:noFill/>
                </a:ln>
                <a:solidFill>
                  <a:srgbClr val="BC6D50"/>
                </a:solidFill>
                <a:effectLst/>
                <a:uLnTx/>
                <a:uFillTx/>
                <a:latin typeface="+mn-lt"/>
                <a:ea typeface="+mn-ea"/>
                <a:cs typeface="+mn-cs"/>
              </a:rPr>
              <a:t>West Coast – Gil Brady</a:t>
            </a:r>
          </a:p>
          <a:p>
            <a:pPr lvl="0">
              <a:spcBef>
                <a:spcPct val="20000"/>
              </a:spcBef>
            </a:pPr>
            <a:r>
              <a:rPr lang="en-US" sz="1600" dirty="0">
                <a:solidFill>
                  <a:srgbClr val="BC6D50"/>
                </a:solidFill>
              </a:rPr>
              <a:t>700 Balboa Ave</a:t>
            </a:r>
          </a:p>
          <a:p>
            <a:pPr lvl="0">
              <a:spcBef>
                <a:spcPct val="20000"/>
              </a:spcBef>
            </a:pPr>
            <a:r>
              <a:rPr lang="en-US" sz="1600" dirty="0">
                <a:solidFill>
                  <a:srgbClr val="BC6D50"/>
                </a:solidFill>
              </a:rPr>
              <a:t>Coronado CA 92118</a:t>
            </a:r>
            <a:endParaRPr kumimoji="0" lang="en-US" sz="1600" b="0" i="0" u="none" strike="noStrike" kern="1200" cap="none" spc="0" normalizeH="0" baseline="0" noProof="0" dirty="0">
              <a:ln>
                <a:noFill/>
              </a:ln>
              <a:solidFill>
                <a:srgbClr val="BC6D50"/>
              </a:solidFill>
              <a:effectLst/>
              <a:uLnTx/>
              <a:uFillTx/>
              <a:latin typeface="+mn-lt"/>
              <a:ea typeface="+mn-ea"/>
              <a:cs typeface="+mn-cs"/>
            </a:endParaRPr>
          </a:p>
          <a:p>
            <a:pPr lvl="0">
              <a:spcBef>
                <a:spcPct val="20000"/>
              </a:spcBef>
            </a:pPr>
            <a:r>
              <a:rPr lang="en-US" sz="1600" dirty="0">
                <a:solidFill>
                  <a:srgbClr val="BC6D50"/>
                </a:solidFill>
              </a:rPr>
              <a:t>703-431-7486</a:t>
            </a:r>
          </a:p>
          <a:p>
            <a:pPr lvl="0">
              <a:spcBef>
                <a:spcPct val="20000"/>
              </a:spcBef>
            </a:pPr>
            <a:r>
              <a:rPr kumimoji="0" lang="en-US" sz="1600" b="0" i="0" u="none" strike="noStrike" kern="1200" cap="none" spc="0" normalizeH="0" baseline="0" noProof="0" dirty="0">
                <a:ln>
                  <a:noFill/>
                </a:ln>
                <a:solidFill>
                  <a:srgbClr val="BC6D50"/>
                </a:solidFill>
                <a:effectLst/>
                <a:uLnTx/>
                <a:uFillTx/>
                <a:latin typeface="+mn-lt"/>
                <a:ea typeface="+mn-ea"/>
                <a:cs typeface="+mn-cs"/>
                <a:hlinkClick r:id="rId4"/>
              </a:rPr>
              <a:t>gbrady@relationship-impact.com</a:t>
            </a:r>
            <a:endParaRPr kumimoji="0" lang="en-US" sz="1600" b="0" i="0" u="none" strike="noStrike" kern="1200" cap="none" spc="0" normalizeH="0" baseline="0" noProof="0" dirty="0">
              <a:ln>
                <a:noFill/>
              </a:ln>
              <a:solidFill>
                <a:srgbClr val="BC6D50"/>
              </a:solidFill>
              <a:effectLst/>
              <a:uLnTx/>
              <a:uFillTx/>
              <a:latin typeface="+mn-lt"/>
              <a:ea typeface="+mn-ea"/>
              <a:cs typeface="+mn-cs"/>
            </a:endParaRPr>
          </a:p>
          <a:p>
            <a:pPr lvl="0">
              <a:spcBef>
                <a:spcPct val="20000"/>
              </a:spcBef>
            </a:pPr>
            <a:endParaRPr kumimoji="0" lang="en-US" sz="1600" b="0" i="0" u="none" strike="noStrike" kern="1200" cap="none" spc="0" normalizeH="0" baseline="0" noProof="0" dirty="0">
              <a:ln>
                <a:noFill/>
              </a:ln>
              <a:solidFill>
                <a:srgbClr val="BC6D50"/>
              </a:solidFill>
              <a:effectLst/>
              <a:uLnTx/>
              <a:uFillTx/>
              <a:latin typeface="+mn-lt"/>
              <a:ea typeface="+mn-ea"/>
              <a:cs typeface="+mn-cs"/>
            </a:endParaRPr>
          </a:p>
        </p:txBody>
      </p:sp>
      <p:pic>
        <p:nvPicPr>
          <p:cNvPr id="9" name="Picture 8">
            <a:extLst>
              <a:ext uri="{FF2B5EF4-FFF2-40B4-BE49-F238E27FC236}">
                <a16:creationId xmlns:a16="http://schemas.microsoft.com/office/drawing/2014/main" id="{24AA07FE-2A32-E842-8540-3F9B0414AC7C}"/>
              </a:ext>
            </a:extLst>
          </p:cNvPr>
          <p:cNvPicPr>
            <a:picLocks noChangeAspect="1"/>
          </p:cNvPicPr>
          <p:nvPr/>
        </p:nvPicPr>
        <p:blipFill>
          <a:blip r:embed="rId5"/>
          <a:stretch>
            <a:fillRect/>
          </a:stretch>
        </p:blipFill>
        <p:spPr>
          <a:xfrm>
            <a:off x="2686170" y="4065624"/>
            <a:ext cx="1885950" cy="1228725"/>
          </a:xfrm>
          <a:prstGeom prst="rect">
            <a:avLst/>
          </a:prstGeom>
        </p:spPr>
      </p:pic>
      <p:pic>
        <p:nvPicPr>
          <p:cNvPr id="10" name="Picture 9">
            <a:extLst>
              <a:ext uri="{FF2B5EF4-FFF2-40B4-BE49-F238E27FC236}">
                <a16:creationId xmlns:a16="http://schemas.microsoft.com/office/drawing/2014/main" id="{3FB61CD7-6044-E94E-8526-F778F9F5EF77}"/>
              </a:ext>
            </a:extLst>
          </p:cNvPr>
          <p:cNvPicPr>
            <a:picLocks noChangeAspect="1"/>
          </p:cNvPicPr>
          <p:nvPr/>
        </p:nvPicPr>
        <p:blipFill>
          <a:blip r:embed="rId6"/>
          <a:stretch>
            <a:fillRect/>
          </a:stretch>
        </p:blipFill>
        <p:spPr>
          <a:xfrm>
            <a:off x="2686170" y="2326148"/>
            <a:ext cx="1885950" cy="1215601"/>
          </a:xfrm>
          <a:prstGeom prst="rect">
            <a:avLst/>
          </a:prstGeom>
        </p:spPr>
      </p:pic>
    </p:spTree>
    <p:extLst>
      <p:ext uri="{BB962C8B-B14F-4D97-AF65-F5344CB8AC3E}">
        <p14:creationId xmlns:p14="http://schemas.microsoft.com/office/powerpoint/2010/main" val="122614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8F5D1-A63F-CE44-B469-E346B91F2CB0}"/>
              </a:ext>
            </a:extLst>
          </p:cNvPr>
          <p:cNvSpPr>
            <a:spLocks noGrp="1"/>
          </p:cNvSpPr>
          <p:nvPr>
            <p:ph type="title"/>
          </p:nvPr>
        </p:nvSpPr>
        <p:spPr/>
        <p:txBody>
          <a:bodyPr/>
          <a:lstStyle/>
          <a:p>
            <a:r>
              <a:rPr lang="en-US" dirty="0"/>
              <a:t>The Challenge</a:t>
            </a:r>
          </a:p>
        </p:txBody>
      </p:sp>
      <p:sp>
        <p:nvSpPr>
          <p:cNvPr id="3" name="Content Placeholder 2">
            <a:extLst>
              <a:ext uri="{FF2B5EF4-FFF2-40B4-BE49-F238E27FC236}">
                <a16:creationId xmlns:a16="http://schemas.microsoft.com/office/drawing/2014/main" id="{696F5410-8DD3-3442-B835-DE06FF723694}"/>
              </a:ext>
            </a:extLst>
          </p:cNvPr>
          <p:cNvSpPr>
            <a:spLocks noGrp="1"/>
          </p:cNvSpPr>
          <p:nvPr>
            <p:ph idx="1"/>
          </p:nvPr>
        </p:nvSpPr>
        <p:spPr/>
        <p:txBody>
          <a:bodyPr/>
          <a:lstStyle/>
          <a:p>
            <a:pPr>
              <a:lnSpc>
                <a:spcPct val="150000"/>
              </a:lnSpc>
            </a:pPr>
            <a:r>
              <a:rPr lang="en-US" dirty="0"/>
              <a:t>Diversity can be magical but given the natural variety of skills and styles on most leadership teams it is not surprising that they often face relational challenges that chip away at trust and diminish the team’s ability to engage in productive dialogue.</a:t>
            </a:r>
          </a:p>
        </p:txBody>
      </p:sp>
      <p:sp>
        <p:nvSpPr>
          <p:cNvPr id="4" name="Footer Placeholder 3">
            <a:extLst>
              <a:ext uri="{FF2B5EF4-FFF2-40B4-BE49-F238E27FC236}">
                <a16:creationId xmlns:a16="http://schemas.microsoft.com/office/drawing/2014/main" id="{A031DA86-6816-6047-9825-1D4E2EE5FE54}"/>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A6C272E7-6D7D-5242-9AC6-64B6D8D75557}"/>
              </a:ext>
            </a:extLst>
          </p:cNvPr>
          <p:cNvSpPr>
            <a:spLocks noGrp="1"/>
          </p:cNvSpPr>
          <p:nvPr>
            <p:ph type="sldNum" sz="quarter" idx="12"/>
          </p:nvPr>
        </p:nvSpPr>
        <p:spPr/>
        <p:txBody>
          <a:bodyPr/>
          <a:lstStyle/>
          <a:p>
            <a:r>
              <a:rPr lang="en-US"/>
              <a:t>-</a:t>
            </a:r>
            <a:fld id="{A3773F58-76C6-2547-A1EE-768CC826023F}" type="slidenum">
              <a:rPr lang="en-US" smtClean="0"/>
              <a:t>2</a:t>
            </a:fld>
            <a:r>
              <a:rPr lang="en-US"/>
              <a:t>-</a:t>
            </a:r>
            <a:endParaRPr lang="en-US" dirty="0"/>
          </a:p>
        </p:txBody>
      </p:sp>
      <p:pic>
        <p:nvPicPr>
          <p:cNvPr id="12" name="Picture 11" descr="A picture containing table&#10;&#10;Description automatically generated">
            <a:extLst>
              <a:ext uri="{FF2B5EF4-FFF2-40B4-BE49-F238E27FC236}">
                <a16:creationId xmlns:a16="http://schemas.microsoft.com/office/drawing/2014/main" id="{E7B60481-32C2-834E-8EEA-59140336C499}"/>
              </a:ext>
            </a:extLst>
          </p:cNvPr>
          <p:cNvPicPr>
            <a:picLocks noChangeAspect="1"/>
          </p:cNvPicPr>
          <p:nvPr/>
        </p:nvPicPr>
        <p:blipFill>
          <a:blip r:embed="rId2"/>
          <a:stretch>
            <a:fillRect/>
          </a:stretch>
        </p:blipFill>
        <p:spPr>
          <a:xfrm>
            <a:off x="3145528" y="3795104"/>
            <a:ext cx="2852943" cy="1706002"/>
          </a:xfrm>
          <a:prstGeom prst="rect">
            <a:avLst/>
          </a:prstGeom>
        </p:spPr>
      </p:pic>
    </p:spTree>
    <p:extLst>
      <p:ext uri="{BB962C8B-B14F-4D97-AF65-F5344CB8AC3E}">
        <p14:creationId xmlns:p14="http://schemas.microsoft.com/office/powerpoint/2010/main" val="2506555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044A3-FD24-AD40-BC19-5F5BAB9D7DA0}"/>
              </a:ext>
            </a:extLst>
          </p:cNvPr>
          <p:cNvSpPr>
            <a:spLocks noGrp="1"/>
          </p:cNvSpPr>
          <p:nvPr>
            <p:ph type="title"/>
          </p:nvPr>
        </p:nvSpPr>
        <p:spPr/>
        <p:txBody>
          <a:bodyPr/>
          <a:lstStyle/>
          <a:p>
            <a:r>
              <a:rPr lang="en-US" dirty="0"/>
              <a:t>Behaviors &amp; Assumptions</a:t>
            </a:r>
          </a:p>
        </p:txBody>
      </p:sp>
      <p:sp>
        <p:nvSpPr>
          <p:cNvPr id="4" name="Footer Placeholder 3">
            <a:extLst>
              <a:ext uri="{FF2B5EF4-FFF2-40B4-BE49-F238E27FC236}">
                <a16:creationId xmlns:a16="http://schemas.microsoft.com/office/drawing/2014/main" id="{FAF4A96A-5590-0C4F-B75D-0168F22B97F4}"/>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E3851288-4E53-2541-8882-6215BB8072BE}"/>
              </a:ext>
            </a:extLst>
          </p:cNvPr>
          <p:cNvSpPr>
            <a:spLocks noGrp="1"/>
          </p:cNvSpPr>
          <p:nvPr>
            <p:ph type="sldNum" sz="quarter" idx="12"/>
          </p:nvPr>
        </p:nvSpPr>
        <p:spPr/>
        <p:txBody>
          <a:bodyPr/>
          <a:lstStyle/>
          <a:p>
            <a:r>
              <a:rPr lang="en-US"/>
              <a:t>-</a:t>
            </a:r>
            <a:fld id="{A3773F58-76C6-2547-A1EE-768CC826023F}" type="slidenum">
              <a:rPr lang="en-US" smtClean="0"/>
              <a:t>3</a:t>
            </a:fld>
            <a:r>
              <a:rPr lang="en-US"/>
              <a:t>-</a:t>
            </a:r>
            <a:endParaRPr lang="en-US" dirty="0"/>
          </a:p>
        </p:txBody>
      </p:sp>
      <p:sp>
        <p:nvSpPr>
          <p:cNvPr id="6" name="Explosion 1 5">
            <a:extLst>
              <a:ext uri="{FF2B5EF4-FFF2-40B4-BE49-F238E27FC236}">
                <a16:creationId xmlns:a16="http://schemas.microsoft.com/office/drawing/2014/main" id="{BAF1FC49-2442-C24C-BFDF-EF8A0273AB13}"/>
              </a:ext>
            </a:extLst>
          </p:cNvPr>
          <p:cNvSpPr/>
          <p:nvPr/>
        </p:nvSpPr>
        <p:spPr>
          <a:xfrm>
            <a:off x="4354302" y="3492798"/>
            <a:ext cx="414147" cy="731704"/>
          </a:xfrm>
          <a:prstGeom prst="irregularSeal1">
            <a:avLst/>
          </a:prstGeom>
          <a:gradFill flip="none" rotWithShape="1">
            <a:gsLst>
              <a:gs pos="0">
                <a:srgbClr val="FFFF00">
                  <a:alpha val="54000"/>
                </a:srgbClr>
              </a:gs>
              <a:gs pos="96000">
                <a:srgbClr val="FF6600">
                  <a:alpha val="5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7BFBF3B-5B45-DA4B-AB5F-80BC71856650}"/>
              </a:ext>
            </a:extLst>
          </p:cNvPr>
          <p:cNvGrpSpPr/>
          <p:nvPr/>
        </p:nvGrpSpPr>
        <p:grpSpPr>
          <a:xfrm>
            <a:off x="4561407" y="1692425"/>
            <a:ext cx="4524228" cy="4267169"/>
            <a:chOff x="4561407" y="1701108"/>
            <a:chExt cx="4524228" cy="4382670"/>
          </a:xfrm>
        </p:grpSpPr>
        <p:pic>
          <p:nvPicPr>
            <p:cNvPr id="8" name="Picture 7" descr="RedOnion3.jpg">
              <a:extLst>
                <a:ext uri="{FF2B5EF4-FFF2-40B4-BE49-F238E27FC236}">
                  <a16:creationId xmlns:a16="http://schemas.microsoft.com/office/drawing/2014/main" id="{1DF74E50-E4C4-674F-B88E-D3580FBD809D}"/>
                </a:ext>
              </a:extLst>
            </p:cNvPr>
            <p:cNvPicPr>
              <a:picLocks noChangeAspect="1"/>
            </p:cNvPicPr>
            <p:nvPr/>
          </p:nvPicPr>
          <p:blipFill>
            <a:blip r:embed="rId2"/>
            <a:stretch>
              <a:fillRect/>
            </a:stretch>
          </p:blipFill>
          <p:spPr>
            <a:xfrm>
              <a:off x="4759816" y="2036497"/>
              <a:ext cx="4005016" cy="3754703"/>
            </a:xfrm>
            <a:prstGeom prst="rect">
              <a:avLst/>
            </a:prstGeom>
          </p:spPr>
        </p:pic>
        <p:pic>
          <p:nvPicPr>
            <p:cNvPr id="9" name="Picture 8" descr="RedOnion2.jpg">
              <a:extLst>
                <a:ext uri="{FF2B5EF4-FFF2-40B4-BE49-F238E27FC236}">
                  <a16:creationId xmlns:a16="http://schemas.microsoft.com/office/drawing/2014/main" id="{46992355-D85A-AD4A-A972-A54FDB07AD0B}"/>
                </a:ext>
              </a:extLst>
            </p:cNvPr>
            <p:cNvPicPr>
              <a:picLocks noChangeAspect="1"/>
            </p:cNvPicPr>
            <p:nvPr/>
          </p:nvPicPr>
          <p:blipFill>
            <a:blip r:embed="rId3"/>
            <a:stretch>
              <a:fillRect/>
            </a:stretch>
          </p:blipFill>
          <p:spPr>
            <a:xfrm>
              <a:off x="4759816" y="2036497"/>
              <a:ext cx="4005016" cy="3754703"/>
            </a:xfrm>
            <a:prstGeom prst="rect">
              <a:avLst/>
            </a:prstGeom>
          </p:spPr>
        </p:pic>
        <p:pic>
          <p:nvPicPr>
            <p:cNvPr id="10" name="Picture 9" descr="RedOnion1.jpg">
              <a:extLst>
                <a:ext uri="{FF2B5EF4-FFF2-40B4-BE49-F238E27FC236}">
                  <a16:creationId xmlns:a16="http://schemas.microsoft.com/office/drawing/2014/main" id="{F41D36F3-3219-D942-A276-9AB9911421C6}"/>
                </a:ext>
              </a:extLst>
            </p:cNvPr>
            <p:cNvPicPr>
              <a:picLocks noChangeAspect="1"/>
            </p:cNvPicPr>
            <p:nvPr/>
          </p:nvPicPr>
          <p:blipFill>
            <a:blip r:embed="rId4"/>
            <a:stretch>
              <a:fillRect/>
            </a:stretch>
          </p:blipFill>
          <p:spPr>
            <a:xfrm>
              <a:off x="4759816" y="2049197"/>
              <a:ext cx="4005016" cy="3754703"/>
            </a:xfrm>
            <a:prstGeom prst="rect">
              <a:avLst/>
            </a:prstGeom>
          </p:spPr>
        </p:pic>
        <p:sp>
          <p:nvSpPr>
            <p:cNvPr id="11" name="Text Box 13">
              <a:extLst>
                <a:ext uri="{FF2B5EF4-FFF2-40B4-BE49-F238E27FC236}">
                  <a16:creationId xmlns:a16="http://schemas.microsoft.com/office/drawing/2014/main" id="{926D321C-AB55-C74B-8831-C50ADAB72407}"/>
                </a:ext>
              </a:extLst>
            </p:cNvPr>
            <p:cNvSpPr txBox="1">
              <a:spLocks noChangeArrowheads="1"/>
            </p:cNvSpPr>
            <p:nvPr/>
          </p:nvSpPr>
          <p:spPr bwMode="auto">
            <a:xfrm>
              <a:off x="5147932" y="5686903"/>
              <a:ext cx="3810000" cy="396875"/>
            </a:xfrm>
            <a:prstGeom prst="rect">
              <a:avLst/>
            </a:prstGeom>
            <a:noFill/>
            <a:ln w="9525">
              <a:noFill/>
              <a:miter lim="800000"/>
              <a:headEnd/>
              <a:tailEnd/>
            </a:ln>
          </p:spPr>
          <p:txBody>
            <a:bodyPr>
              <a:spAutoFit/>
            </a:bodyPr>
            <a:lstStyle/>
            <a:p>
              <a:pPr eaLnBrk="1" hangingPunct="1">
                <a:spcBef>
                  <a:spcPct val="50000"/>
                </a:spcBef>
              </a:pPr>
              <a:r>
                <a:rPr lang="en-US" sz="2000" dirty="0">
                  <a:solidFill>
                    <a:srgbClr val="800000"/>
                  </a:solidFill>
                  <a:latin typeface="Arial" pitchFamily="34" charset="0"/>
                  <a:cs typeface="Arial" pitchFamily="34" charset="0"/>
                </a:rPr>
                <a:t>…what they are seeing you do.</a:t>
              </a:r>
              <a:endParaRPr lang="en-US" sz="2000" b="0" dirty="0">
                <a:solidFill>
                  <a:srgbClr val="800000"/>
                </a:solidFill>
                <a:latin typeface="Arial" pitchFamily="34" charset="0"/>
                <a:cs typeface="Arial" pitchFamily="34" charset="0"/>
              </a:endParaRPr>
            </a:p>
          </p:txBody>
        </p:sp>
        <p:sp>
          <p:nvSpPr>
            <p:cNvPr id="12" name="Text Box 14">
              <a:extLst>
                <a:ext uri="{FF2B5EF4-FFF2-40B4-BE49-F238E27FC236}">
                  <a16:creationId xmlns:a16="http://schemas.microsoft.com/office/drawing/2014/main" id="{58A41642-2049-3549-8D44-A84B0A8ABBFF}"/>
                </a:ext>
              </a:extLst>
            </p:cNvPr>
            <p:cNvSpPr txBox="1">
              <a:spLocks noChangeArrowheads="1"/>
            </p:cNvSpPr>
            <p:nvPr/>
          </p:nvSpPr>
          <p:spPr bwMode="auto">
            <a:xfrm>
              <a:off x="4572000" y="1701108"/>
              <a:ext cx="4513635" cy="410940"/>
            </a:xfrm>
            <a:prstGeom prst="rect">
              <a:avLst/>
            </a:prstGeom>
            <a:noFill/>
            <a:ln w="9525">
              <a:noFill/>
              <a:miter lim="800000"/>
              <a:headEnd/>
              <a:tailEnd/>
            </a:ln>
          </p:spPr>
          <p:txBody>
            <a:bodyPr wrap="square">
              <a:spAutoFit/>
            </a:bodyPr>
            <a:lstStyle/>
            <a:p>
              <a:pPr eaLnBrk="1" hangingPunct="1">
                <a:spcBef>
                  <a:spcPct val="50000"/>
                </a:spcBef>
              </a:pPr>
              <a:r>
                <a:rPr lang="en-US" sz="2000" dirty="0">
                  <a:solidFill>
                    <a:srgbClr val="800000"/>
                  </a:solidFill>
                  <a:latin typeface="Arial" pitchFamily="34" charset="0"/>
                  <a:cs typeface="Arial" pitchFamily="34" charset="0"/>
                </a:rPr>
                <a:t>Their perception of you is based on…</a:t>
              </a:r>
              <a:endParaRPr lang="en-US" sz="2000" b="0" dirty="0">
                <a:solidFill>
                  <a:srgbClr val="800000"/>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B24192FD-6C2D-9B4A-A807-5D28D3D20714}"/>
                </a:ext>
              </a:extLst>
            </p:cNvPr>
            <p:cNvSpPr txBox="1"/>
            <p:nvPr/>
          </p:nvSpPr>
          <p:spPr>
            <a:xfrm rot="5400000">
              <a:off x="6280214" y="3060402"/>
              <a:ext cx="1485843" cy="1485843"/>
            </a:xfrm>
            <a:prstGeom prst="rect">
              <a:avLst/>
            </a:prstGeom>
            <a:noFill/>
          </p:spPr>
          <p:txBody>
            <a:bodyPr wrap="square" rtlCol="0">
              <a:prstTxWarp prst="textCircle">
                <a:avLst/>
              </a:prstTxWarp>
              <a:spAutoFit/>
            </a:bodyPr>
            <a:lstStyle/>
            <a:p>
              <a:r>
                <a:rPr lang="en-US" b="1" dirty="0">
                  <a:solidFill>
                    <a:srgbClr val="800000"/>
                  </a:solidFill>
                  <a:effectLst>
                    <a:outerShdw blurRad="50800" dist="38100" dir="2700000" algn="tl" rotWithShape="0">
                      <a:schemeClr val="bg1">
                        <a:alpha val="43000"/>
                      </a:schemeClr>
                    </a:outerShdw>
                  </a:effectLst>
                  <a:latin typeface="Arial Narrow"/>
                  <a:cs typeface="Arial Narrow"/>
                </a:rPr>
                <a:t>INTENTIONS            </a:t>
              </a:r>
            </a:p>
          </p:txBody>
        </p:sp>
        <p:sp>
          <p:nvSpPr>
            <p:cNvPr id="14" name="TextBox 13">
              <a:extLst>
                <a:ext uri="{FF2B5EF4-FFF2-40B4-BE49-F238E27FC236}">
                  <a16:creationId xmlns:a16="http://schemas.microsoft.com/office/drawing/2014/main" id="{A48C47B3-002E-B140-872A-4106A40DF977}"/>
                </a:ext>
              </a:extLst>
            </p:cNvPr>
            <p:cNvSpPr txBox="1"/>
            <p:nvPr/>
          </p:nvSpPr>
          <p:spPr>
            <a:xfrm rot="5400000">
              <a:off x="5751061" y="2756203"/>
              <a:ext cx="2310222" cy="2310222"/>
            </a:xfrm>
            <a:prstGeom prst="rect">
              <a:avLst/>
            </a:prstGeom>
            <a:noFill/>
          </p:spPr>
          <p:txBody>
            <a:bodyPr wrap="square" rtlCol="0">
              <a:prstTxWarp prst="textCircle">
                <a:avLst/>
              </a:prstTxWarp>
              <a:spAutoFit/>
            </a:bodyPr>
            <a:lstStyle/>
            <a:p>
              <a:r>
                <a:rPr lang="en-US" b="1" dirty="0">
                  <a:solidFill>
                    <a:schemeClr val="bg1"/>
                  </a:solidFill>
                  <a:effectLst>
                    <a:outerShdw blurRad="50800" dist="38100" dir="2700000" algn="tl" rotWithShape="0">
                      <a:srgbClr val="000000">
                        <a:alpha val="43000"/>
                      </a:srgbClr>
                    </a:outerShdw>
                  </a:effectLst>
                  <a:latin typeface="Arial Narrow"/>
                  <a:cs typeface="Arial Narrow"/>
                </a:rPr>
                <a:t>BEHAVIORS - </a:t>
              </a:r>
              <a:r>
                <a:rPr lang="en-US" i="1" dirty="0">
                  <a:solidFill>
                    <a:schemeClr val="bg1"/>
                  </a:solidFill>
                  <a:effectLst>
                    <a:outerShdw blurRad="50800" dist="38100" dir="2700000" algn="tl" rotWithShape="0">
                      <a:srgbClr val="000000">
                        <a:alpha val="43000"/>
                      </a:srgbClr>
                    </a:outerShdw>
                  </a:effectLst>
                  <a:latin typeface="Arial Narrow"/>
                  <a:cs typeface="Arial Narrow"/>
                </a:rPr>
                <a:t>external</a:t>
              </a:r>
              <a:endParaRPr lang="en-US" i="1" dirty="0">
                <a:solidFill>
                  <a:srgbClr val="800000"/>
                </a:solidFill>
                <a:latin typeface="Arial Narrow"/>
                <a:cs typeface="Arial Narrow"/>
              </a:endParaRPr>
            </a:p>
            <a:p>
              <a:r>
                <a:rPr lang="en-US" b="1" dirty="0">
                  <a:solidFill>
                    <a:schemeClr val="bg1"/>
                  </a:solidFill>
                  <a:effectLst>
                    <a:outerShdw blurRad="50800" dist="38100" dir="2700000" algn="tl" rotWithShape="0">
                      <a:srgbClr val="000000">
                        <a:alpha val="43000"/>
                      </a:srgbClr>
                    </a:outerShdw>
                  </a:effectLst>
                  <a:latin typeface="Arial Narrow"/>
                  <a:cs typeface="Arial Narrow"/>
                </a:rPr>
                <a:t> </a:t>
              </a:r>
            </a:p>
          </p:txBody>
        </p:sp>
        <p:sp>
          <p:nvSpPr>
            <p:cNvPr id="15" name="Text Box 22">
              <a:extLst>
                <a:ext uri="{FF2B5EF4-FFF2-40B4-BE49-F238E27FC236}">
                  <a16:creationId xmlns:a16="http://schemas.microsoft.com/office/drawing/2014/main" id="{80006226-8206-7149-9B3D-1340F7142409}"/>
                </a:ext>
              </a:extLst>
            </p:cNvPr>
            <p:cNvSpPr txBox="1">
              <a:spLocks noChangeArrowheads="1"/>
            </p:cNvSpPr>
            <p:nvPr/>
          </p:nvSpPr>
          <p:spPr bwMode="auto">
            <a:xfrm>
              <a:off x="6340521" y="3654043"/>
              <a:ext cx="1386494" cy="338554"/>
            </a:xfrm>
            <a:prstGeom prst="rect">
              <a:avLst/>
            </a:prstGeom>
            <a:noFill/>
            <a:ln w="9525">
              <a:noFill/>
              <a:miter lim="800000"/>
              <a:headEnd/>
              <a:tailEnd/>
            </a:ln>
            <a:effectLst>
              <a:outerShdw blurRad="50800" dist="38100" dir="2700000" algn="tl" rotWithShape="0">
                <a:schemeClr val="bg1">
                  <a:alpha val="43000"/>
                </a:schemeClr>
              </a:outerShdw>
            </a:effectLst>
          </p:spPr>
          <p:txBody>
            <a:bodyPr wrap="square">
              <a:spAutoFit/>
            </a:bodyPr>
            <a:lstStyle/>
            <a:p>
              <a:pPr algn="ctr" eaLnBrk="1" hangingPunct="1"/>
              <a:r>
                <a:rPr lang="en-US" sz="1600" b="1" dirty="0">
                  <a:solidFill>
                    <a:srgbClr val="800000"/>
                  </a:solidFill>
                  <a:effectLst>
                    <a:outerShdw blurRad="38100" dist="38100" dir="2700000" algn="tl">
                      <a:srgbClr val="000000">
                        <a:alpha val="43137"/>
                      </a:srgbClr>
                    </a:outerShdw>
                  </a:effectLst>
                  <a:latin typeface="Arial Narrow"/>
                  <a:cs typeface="Arial Narrow"/>
                </a:rPr>
                <a:t>MOTIVATION</a:t>
              </a:r>
            </a:p>
          </p:txBody>
        </p:sp>
        <p:cxnSp>
          <p:nvCxnSpPr>
            <p:cNvPr id="16" name="Straight Arrow Connector 15">
              <a:extLst>
                <a:ext uri="{FF2B5EF4-FFF2-40B4-BE49-F238E27FC236}">
                  <a16:creationId xmlns:a16="http://schemas.microsoft.com/office/drawing/2014/main" id="{91A3CE1B-0B4E-C740-8151-1DF8717828C3}"/>
                </a:ext>
              </a:extLst>
            </p:cNvPr>
            <p:cNvCxnSpPr/>
            <p:nvPr/>
          </p:nvCxnSpPr>
          <p:spPr>
            <a:xfrm>
              <a:off x="4561407" y="3842788"/>
              <a:ext cx="595385" cy="1763"/>
            </a:xfrm>
            <a:prstGeom prst="straightConnector1">
              <a:avLst/>
            </a:prstGeom>
            <a:ln w="50800">
              <a:solidFill>
                <a:srgbClr val="800000"/>
              </a:solidFill>
              <a:headEnd type="stealth" w="lg" len="lg"/>
              <a:tailEnd type="none" w="lg" len="lg"/>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45EC75CC-AE3B-2F48-B126-5917786E66B5}"/>
              </a:ext>
            </a:extLst>
          </p:cNvPr>
          <p:cNvGrpSpPr/>
          <p:nvPr/>
        </p:nvGrpSpPr>
        <p:grpSpPr>
          <a:xfrm>
            <a:off x="306567" y="1688027"/>
            <a:ext cx="4265410" cy="4300632"/>
            <a:chOff x="306567" y="1696592"/>
            <a:chExt cx="4265410" cy="4417039"/>
          </a:xfrm>
        </p:grpSpPr>
        <p:pic>
          <p:nvPicPr>
            <p:cNvPr id="18" name="Picture 17" descr="BlueOnion1.jpg">
              <a:extLst>
                <a:ext uri="{FF2B5EF4-FFF2-40B4-BE49-F238E27FC236}">
                  <a16:creationId xmlns:a16="http://schemas.microsoft.com/office/drawing/2014/main" id="{A62D6FFD-C95F-5149-9793-CE1F095413C8}"/>
                </a:ext>
              </a:extLst>
            </p:cNvPr>
            <p:cNvPicPr>
              <a:picLocks noChangeAspect="1"/>
            </p:cNvPicPr>
            <p:nvPr/>
          </p:nvPicPr>
          <p:blipFill>
            <a:blip r:embed="rId5"/>
            <a:stretch>
              <a:fillRect/>
            </a:stretch>
          </p:blipFill>
          <p:spPr>
            <a:xfrm>
              <a:off x="381000" y="2036496"/>
              <a:ext cx="4005018" cy="3754704"/>
            </a:xfrm>
            <a:prstGeom prst="rect">
              <a:avLst/>
            </a:prstGeom>
          </p:spPr>
        </p:pic>
        <p:pic>
          <p:nvPicPr>
            <p:cNvPr id="19" name="Picture 18" descr="BlueOnion2.jpg">
              <a:extLst>
                <a:ext uri="{FF2B5EF4-FFF2-40B4-BE49-F238E27FC236}">
                  <a16:creationId xmlns:a16="http://schemas.microsoft.com/office/drawing/2014/main" id="{4D6453E9-39DA-3D48-8BFB-65121ED7F3CE}"/>
                </a:ext>
              </a:extLst>
            </p:cNvPr>
            <p:cNvPicPr>
              <a:picLocks noChangeAspect="1"/>
            </p:cNvPicPr>
            <p:nvPr/>
          </p:nvPicPr>
          <p:blipFill>
            <a:blip r:embed="rId6"/>
            <a:stretch>
              <a:fillRect/>
            </a:stretch>
          </p:blipFill>
          <p:spPr>
            <a:xfrm>
              <a:off x="381000" y="2036497"/>
              <a:ext cx="4005017" cy="3754703"/>
            </a:xfrm>
            <a:prstGeom prst="rect">
              <a:avLst/>
            </a:prstGeom>
          </p:spPr>
        </p:pic>
        <p:pic>
          <p:nvPicPr>
            <p:cNvPr id="20" name="Picture 19" descr="BlueOnion3.jpg">
              <a:extLst>
                <a:ext uri="{FF2B5EF4-FFF2-40B4-BE49-F238E27FC236}">
                  <a16:creationId xmlns:a16="http://schemas.microsoft.com/office/drawing/2014/main" id="{E6E6DC2B-05B8-A945-8BF0-CEDEFEF652F6}"/>
                </a:ext>
              </a:extLst>
            </p:cNvPr>
            <p:cNvPicPr>
              <a:picLocks noChangeAspect="1"/>
            </p:cNvPicPr>
            <p:nvPr/>
          </p:nvPicPr>
          <p:blipFill>
            <a:blip r:embed="rId7"/>
            <a:stretch>
              <a:fillRect/>
            </a:stretch>
          </p:blipFill>
          <p:spPr>
            <a:xfrm>
              <a:off x="381000" y="2036497"/>
              <a:ext cx="4005017" cy="3754703"/>
            </a:xfrm>
            <a:prstGeom prst="rect">
              <a:avLst/>
            </a:prstGeom>
          </p:spPr>
        </p:pic>
        <p:sp>
          <p:nvSpPr>
            <p:cNvPr id="21" name="Text Box 3">
              <a:extLst>
                <a:ext uri="{FF2B5EF4-FFF2-40B4-BE49-F238E27FC236}">
                  <a16:creationId xmlns:a16="http://schemas.microsoft.com/office/drawing/2014/main" id="{D2488DA6-B0E0-C444-BCD9-7A245728EF95}"/>
                </a:ext>
              </a:extLst>
            </p:cNvPr>
            <p:cNvSpPr txBox="1">
              <a:spLocks noChangeArrowheads="1"/>
            </p:cNvSpPr>
            <p:nvPr/>
          </p:nvSpPr>
          <p:spPr bwMode="auto">
            <a:xfrm>
              <a:off x="512134" y="5713521"/>
              <a:ext cx="3810000" cy="400110"/>
            </a:xfrm>
            <a:prstGeom prst="rect">
              <a:avLst/>
            </a:prstGeom>
            <a:noFill/>
            <a:ln w="9525">
              <a:noFill/>
              <a:miter lim="800000"/>
              <a:headEnd/>
              <a:tailEnd/>
            </a:ln>
          </p:spPr>
          <p:txBody>
            <a:bodyPr wrap="square">
              <a:spAutoFit/>
            </a:bodyPr>
            <a:lstStyle/>
            <a:p>
              <a:pPr eaLnBrk="1" hangingPunct="1"/>
              <a:r>
                <a:rPr lang="en-US" sz="2000" dirty="0">
                  <a:solidFill>
                    <a:srgbClr val="00196A"/>
                  </a:solidFill>
                  <a:latin typeface="Arial" pitchFamily="34" charset="0"/>
                  <a:cs typeface="Arial" pitchFamily="34" charset="0"/>
                </a:rPr>
                <a:t>…what you are trying to do.</a:t>
              </a:r>
              <a:endParaRPr lang="en-US" sz="2000" b="0" dirty="0">
                <a:solidFill>
                  <a:srgbClr val="00196A"/>
                </a:solidFill>
                <a:latin typeface="Arial" pitchFamily="34" charset="0"/>
                <a:cs typeface="Arial" pitchFamily="34" charset="0"/>
              </a:endParaRPr>
            </a:p>
          </p:txBody>
        </p:sp>
        <p:sp>
          <p:nvSpPr>
            <p:cNvPr id="22" name="Text Box 4">
              <a:extLst>
                <a:ext uri="{FF2B5EF4-FFF2-40B4-BE49-F238E27FC236}">
                  <a16:creationId xmlns:a16="http://schemas.microsoft.com/office/drawing/2014/main" id="{C3AD6086-A644-9A47-9B86-586F3DB24B21}"/>
                </a:ext>
              </a:extLst>
            </p:cNvPr>
            <p:cNvSpPr txBox="1">
              <a:spLocks noChangeArrowheads="1"/>
            </p:cNvSpPr>
            <p:nvPr/>
          </p:nvSpPr>
          <p:spPr bwMode="auto">
            <a:xfrm>
              <a:off x="306567" y="1696592"/>
              <a:ext cx="4072292" cy="410940"/>
            </a:xfrm>
            <a:prstGeom prst="rect">
              <a:avLst/>
            </a:prstGeom>
            <a:noFill/>
            <a:ln w="9525">
              <a:noFill/>
              <a:miter lim="800000"/>
              <a:headEnd/>
              <a:tailEnd/>
            </a:ln>
          </p:spPr>
          <p:txBody>
            <a:bodyPr wrap="square">
              <a:spAutoFit/>
            </a:bodyPr>
            <a:lstStyle/>
            <a:p>
              <a:pPr eaLnBrk="1" hangingPunct="1">
                <a:spcBef>
                  <a:spcPct val="50000"/>
                </a:spcBef>
              </a:pPr>
              <a:r>
                <a:rPr lang="en-US" sz="2000" dirty="0">
                  <a:solidFill>
                    <a:srgbClr val="00305D"/>
                  </a:solidFill>
                  <a:latin typeface="Arial" pitchFamily="34" charset="0"/>
                  <a:cs typeface="Arial" pitchFamily="34" charset="0"/>
                </a:rPr>
                <a:t>Your self-perception is based on…</a:t>
              </a:r>
              <a:endParaRPr lang="en-US" sz="2000" b="0" dirty="0">
                <a:solidFill>
                  <a:srgbClr val="00305D"/>
                </a:solidFill>
                <a:latin typeface="Arial" pitchFamily="34" charset="0"/>
                <a:cs typeface="Arial" pitchFamily="34" charset="0"/>
              </a:endParaRPr>
            </a:p>
          </p:txBody>
        </p:sp>
        <p:sp>
          <p:nvSpPr>
            <p:cNvPr id="23" name="TextBox 22">
              <a:extLst>
                <a:ext uri="{FF2B5EF4-FFF2-40B4-BE49-F238E27FC236}">
                  <a16:creationId xmlns:a16="http://schemas.microsoft.com/office/drawing/2014/main" id="{D13F0339-E907-544B-B5BF-80BB108F1D37}"/>
                </a:ext>
              </a:extLst>
            </p:cNvPr>
            <p:cNvSpPr txBox="1"/>
            <p:nvPr/>
          </p:nvSpPr>
          <p:spPr>
            <a:xfrm rot="5400000">
              <a:off x="1653365" y="3064891"/>
              <a:ext cx="1485843" cy="1485843"/>
            </a:xfrm>
            <a:prstGeom prst="rect">
              <a:avLst/>
            </a:prstGeom>
            <a:noFill/>
            <a:effectLst>
              <a:outerShdw blurRad="50800" dist="38100" dir="2700000" algn="tl" rotWithShape="0">
                <a:srgbClr val="000000">
                  <a:alpha val="43000"/>
                </a:srgbClr>
              </a:outerShdw>
            </a:effectLst>
          </p:spPr>
          <p:txBody>
            <a:bodyPr wrap="square" rtlCol="0">
              <a:prstTxWarp prst="textCircle">
                <a:avLst/>
              </a:prstTxWarp>
              <a:spAutoFit/>
            </a:bodyPr>
            <a:lstStyle/>
            <a:p>
              <a:r>
                <a:rPr lang="en-US" b="1" dirty="0">
                  <a:solidFill>
                    <a:schemeClr val="bg1"/>
                  </a:solidFill>
                  <a:latin typeface="Arial Narrow"/>
                  <a:cs typeface="Arial Narrow"/>
                </a:rPr>
                <a:t>INTENTIONS          </a:t>
              </a:r>
            </a:p>
          </p:txBody>
        </p:sp>
        <p:sp>
          <p:nvSpPr>
            <p:cNvPr id="24" name="TextBox 23">
              <a:extLst>
                <a:ext uri="{FF2B5EF4-FFF2-40B4-BE49-F238E27FC236}">
                  <a16:creationId xmlns:a16="http://schemas.microsoft.com/office/drawing/2014/main" id="{185BDFDF-D64D-9F4A-BB1A-5979BF69B50B}"/>
                </a:ext>
              </a:extLst>
            </p:cNvPr>
            <p:cNvSpPr txBox="1"/>
            <p:nvPr/>
          </p:nvSpPr>
          <p:spPr>
            <a:xfrm rot="5400000">
              <a:off x="1229833" y="2490378"/>
              <a:ext cx="2310222" cy="2310222"/>
            </a:xfrm>
            <a:prstGeom prst="rect">
              <a:avLst/>
            </a:prstGeom>
            <a:noFill/>
            <a:effectLst>
              <a:outerShdw blurRad="50800" dist="38100" dir="2700000" algn="tl" rotWithShape="0">
                <a:schemeClr val="bg1">
                  <a:alpha val="43000"/>
                </a:schemeClr>
              </a:outerShdw>
            </a:effectLst>
          </p:spPr>
          <p:txBody>
            <a:bodyPr wrap="square" rtlCol="0">
              <a:prstTxWarp prst="textCircle">
                <a:avLst/>
              </a:prstTxWarp>
              <a:spAutoFit/>
            </a:bodyPr>
            <a:lstStyle/>
            <a:p>
              <a:r>
                <a:rPr lang="en-US" b="1" dirty="0">
                  <a:solidFill>
                    <a:srgbClr val="00305D"/>
                  </a:solidFill>
                  <a:latin typeface="Arial Narrow"/>
                  <a:cs typeface="Arial Narrow"/>
                </a:rPr>
                <a:t>BEHAVIORS                  </a:t>
              </a:r>
            </a:p>
          </p:txBody>
        </p:sp>
        <p:cxnSp>
          <p:nvCxnSpPr>
            <p:cNvPr id="25" name="Straight Arrow Connector 24">
              <a:extLst>
                <a:ext uri="{FF2B5EF4-FFF2-40B4-BE49-F238E27FC236}">
                  <a16:creationId xmlns:a16="http://schemas.microsoft.com/office/drawing/2014/main" id="{592AFD8D-65BB-0743-ACCD-8B51B7901547}"/>
                </a:ext>
              </a:extLst>
            </p:cNvPr>
            <p:cNvCxnSpPr/>
            <p:nvPr/>
          </p:nvCxnSpPr>
          <p:spPr>
            <a:xfrm>
              <a:off x="2902688" y="3827807"/>
              <a:ext cx="1669289" cy="10458"/>
            </a:xfrm>
            <a:prstGeom prst="straightConnector1">
              <a:avLst/>
            </a:prstGeom>
            <a:ln w="50800">
              <a:solidFill>
                <a:srgbClr val="00196A"/>
              </a:solidFill>
              <a:headEnd type="none" w="lg" len="lg"/>
              <a:tailEnd type="stealth" w="lg" len="lg"/>
            </a:ln>
          </p:spPr>
          <p:style>
            <a:lnRef idx="2">
              <a:schemeClr val="accent1"/>
            </a:lnRef>
            <a:fillRef idx="0">
              <a:schemeClr val="accent1"/>
            </a:fillRef>
            <a:effectRef idx="1">
              <a:schemeClr val="accent1"/>
            </a:effectRef>
            <a:fontRef idx="minor">
              <a:schemeClr val="tx1"/>
            </a:fontRef>
          </p:style>
        </p:cxnSp>
        <p:sp>
          <p:nvSpPr>
            <p:cNvPr id="26" name="Text Box 22">
              <a:extLst>
                <a:ext uri="{FF2B5EF4-FFF2-40B4-BE49-F238E27FC236}">
                  <a16:creationId xmlns:a16="http://schemas.microsoft.com/office/drawing/2014/main" id="{F5121326-CDD6-C64B-B078-51D8F180D7A6}"/>
                </a:ext>
              </a:extLst>
            </p:cNvPr>
            <p:cNvSpPr txBox="1">
              <a:spLocks noChangeArrowheads="1"/>
            </p:cNvSpPr>
            <p:nvPr/>
          </p:nvSpPr>
          <p:spPr bwMode="auto">
            <a:xfrm>
              <a:off x="1710068" y="3636334"/>
              <a:ext cx="1386494" cy="584776"/>
            </a:xfrm>
            <a:prstGeom prst="rect">
              <a:avLst/>
            </a:prstGeom>
            <a:noFill/>
            <a:ln w="9525">
              <a:noFill/>
              <a:miter lim="800000"/>
              <a:headEnd/>
              <a:tailEnd/>
            </a:ln>
            <a:effectLst>
              <a:outerShdw blurRad="50800" dist="38100" dir="2700000" algn="tl" rotWithShape="0">
                <a:srgbClr val="000000">
                  <a:alpha val="43000"/>
                </a:srgbClr>
              </a:outerShdw>
            </a:effectLst>
          </p:spPr>
          <p:txBody>
            <a:bodyPr wrap="square">
              <a:spAutoFit/>
            </a:bodyPr>
            <a:lstStyle/>
            <a:p>
              <a:pPr algn="ctr" eaLnBrk="1" hangingPunct="1"/>
              <a:r>
                <a:rPr lang="en-US" sz="1600" b="1" dirty="0">
                  <a:solidFill>
                    <a:srgbClr val="FFFFFF"/>
                  </a:solidFill>
                  <a:effectLst>
                    <a:outerShdw blurRad="50800" dist="38100" dir="2700000" algn="tl" rotWithShape="0">
                      <a:srgbClr val="000000">
                        <a:alpha val="43000"/>
                      </a:srgbClr>
                    </a:outerShdw>
                  </a:effectLst>
                  <a:latin typeface="Arial Narrow"/>
                  <a:cs typeface="Arial Narrow"/>
                </a:rPr>
                <a:t>MOTIVATION</a:t>
              </a:r>
            </a:p>
            <a:p>
              <a:pPr algn="ctr" eaLnBrk="1" hangingPunct="1"/>
              <a:r>
                <a:rPr lang="en-US" sz="1600" i="1" dirty="0">
                  <a:solidFill>
                    <a:srgbClr val="FFFFFF"/>
                  </a:solidFill>
                  <a:latin typeface="Arial Narrow"/>
                  <a:cs typeface="Arial Narrow"/>
                </a:rPr>
                <a:t>internal</a:t>
              </a:r>
            </a:p>
          </p:txBody>
        </p:sp>
      </p:grpSp>
    </p:spTree>
    <p:extLst>
      <p:ext uri="{BB962C8B-B14F-4D97-AF65-F5344CB8AC3E}">
        <p14:creationId xmlns:p14="http://schemas.microsoft.com/office/powerpoint/2010/main" val="300240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edg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7BEF3-94C2-3F4B-A6ED-825445D57E17}"/>
              </a:ext>
            </a:extLst>
          </p:cNvPr>
          <p:cNvSpPr>
            <a:spLocks noGrp="1"/>
          </p:cNvSpPr>
          <p:nvPr>
            <p:ph type="title"/>
          </p:nvPr>
        </p:nvSpPr>
        <p:spPr/>
        <p:txBody>
          <a:bodyPr/>
          <a:lstStyle/>
          <a:p>
            <a:r>
              <a:rPr lang="en-US" dirty="0"/>
              <a:t>Assumptions</a:t>
            </a:r>
          </a:p>
        </p:txBody>
      </p:sp>
      <p:sp>
        <p:nvSpPr>
          <p:cNvPr id="3" name="Content Placeholder 2">
            <a:extLst>
              <a:ext uri="{FF2B5EF4-FFF2-40B4-BE49-F238E27FC236}">
                <a16:creationId xmlns:a16="http://schemas.microsoft.com/office/drawing/2014/main" id="{F39027E5-4952-1E43-B117-E40CB9170839}"/>
              </a:ext>
            </a:extLst>
          </p:cNvPr>
          <p:cNvSpPr>
            <a:spLocks noGrp="1"/>
          </p:cNvSpPr>
          <p:nvPr>
            <p:ph idx="1"/>
          </p:nvPr>
        </p:nvSpPr>
        <p:spPr>
          <a:xfrm>
            <a:off x="457200" y="1600200"/>
            <a:ext cx="5112327" cy="4525963"/>
          </a:xfrm>
        </p:spPr>
        <p:txBody>
          <a:bodyPr>
            <a:normAutofit fontScale="92500" lnSpcReduction="20000"/>
          </a:bodyPr>
          <a:lstStyle/>
          <a:p>
            <a:pPr>
              <a:lnSpc>
                <a:spcPct val="150000"/>
              </a:lnSpc>
            </a:pPr>
            <a:r>
              <a:rPr lang="en-US" dirty="0"/>
              <a:t>Assumptions fill in gaps in what we think and perceive, and they help us make sense out of a complex world. </a:t>
            </a:r>
          </a:p>
          <a:p>
            <a:pPr>
              <a:lnSpc>
                <a:spcPct val="150000"/>
              </a:lnSpc>
            </a:pPr>
            <a:r>
              <a:rPr lang="en-US" dirty="0"/>
              <a:t>But assumptions are fraught with risk. It’s easy to fall into the trap of not challenging our assumptions. </a:t>
            </a:r>
          </a:p>
          <a:p>
            <a:pPr>
              <a:lnSpc>
                <a:spcPct val="150000"/>
              </a:lnSpc>
            </a:pPr>
            <a:r>
              <a:rPr lang="en-US" dirty="0"/>
              <a:t>When we begin taking assumptions at face value or fail to recognize them at all, we encounter a host of potential problems. </a:t>
            </a:r>
          </a:p>
          <a:p>
            <a:pPr>
              <a:lnSpc>
                <a:spcPct val="150000"/>
              </a:lnSpc>
            </a:pPr>
            <a:endParaRPr lang="en-US" dirty="0"/>
          </a:p>
        </p:txBody>
      </p:sp>
      <p:sp>
        <p:nvSpPr>
          <p:cNvPr id="4" name="Footer Placeholder 3">
            <a:extLst>
              <a:ext uri="{FF2B5EF4-FFF2-40B4-BE49-F238E27FC236}">
                <a16:creationId xmlns:a16="http://schemas.microsoft.com/office/drawing/2014/main" id="{84110956-2B60-7149-88B7-F72515924DCF}"/>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91A9D67E-4F9F-A649-9459-DB950AAF9967}"/>
              </a:ext>
            </a:extLst>
          </p:cNvPr>
          <p:cNvSpPr>
            <a:spLocks noGrp="1"/>
          </p:cNvSpPr>
          <p:nvPr>
            <p:ph type="sldNum" sz="quarter" idx="12"/>
          </p:nvPr>
        </p:nvSpPr>
        <p:spPr/>
        <p:txBody>
          <a:bodyPr/>
          <a:lstStyle/>
          <a:p>
            <a:r>
              <a:rPr lang="en-US"/>
              <a:t>-</a:t>
            </a:r>
            <a:fld id="{A3773F58-76C6-2547-A1EE-768CC826023F}" type="slidenum">
              <a:rPr lang="en-US" smtClean="0"/>
              <a:t>4</a:t>
            </a:fld>
            <a:r>
              <a:rPr lang="en-US"/>
              <a:t>-</a:t>
            </a:r>
            <a:endParaRPr lang="en-US" dirty="0"/>
          </a:p>
        </p:txBody>
      </p:sp>
      <p:pic>
        <p:nvPicPr>
          <p:cNvPr id="7" name="Picture 6" descr="A screenshot of a cell phone&#10;&#10;Description automatically generated">
            <a:hlinkClick r:id="rId2"/>
            <a:extLst>
              <a:ext uri="{FF2B5EF4-FFF2-40B4-BE49-F238E27FC236}">
                <a16:creationId xmlns:a16="http://schemas.microsoft.com/office/drawing/2014/main" id="{F0954152-1267-3C40-8341-CB803B809F0C}"/>
              </a:ext>
            </a:extLst>
          </p:cNvPr>
          <p:cNvPicPr>
            <a:picLocks noChangeAspect="1"/>
          </p:cNvPicPr>
          <p:nvPr/>
        </p:nvPicPr>
        <p:blipFill>
          <a:blip r:embed="rId3"/>
          <a:stretch>
            <a:fillRect/>
          </a:stretch>
        </p:blipFill>
        <p:spPr>
          <a:xfrm>
            <a:off x="5795158" y="1752757"/>
            <a:ext cx="2891642" cy="3787081"/>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B2BA10A2-96B8-D14B-A9EB-025BED952137}"/>
              </a:ext>
            </a:extLst>
          </p:cNvPr>
          <p:cNvSpPr/>
          <p:nvPr/>
        </p:nvSpPr>
        <p:spPr>
          <a:xfrm>
            <a:off x="5795158" y="5638137"/>
            <a:ext cx="1984839" cy="261610"/>
          </a:xfrm>
          <a:prstGeom prst="rect">
            <a:avLst/>
          </a:prstGeom>
        </p:spPr>
        <p:txBody>
          <a:bodyPr wrap="none">
            <a:spAutoFit/>
          </a:bodyPr>
          <a:lstStyle/>
          <a:p>
            <a:r>
              <a:rPr lang="en-US" sz="1100" i="1" dirty="0"/>
              <a:t>Click on image to access article.</a:t>
            </a:r>
          </a:p>
        </p:txBody>
      </p:sp>
    </p:spTree>
    <p:extLst>
      <p:ext uri="{BB962C8B-B14F-4D97-AF65-F5344CB8AC3E}">
        <p14:creationId xmlns:p14="http://schemas.microsoft.com/office/powerpoint/2010/main" val="1901935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37B4C-864B-1441-8C4E-F25E6D30909A}"/>
              </a:ext>
            </a:extLst>
          </p:cNvPr>
          <p:cNvSpPr>
            <a:spLocks noGrp="1"/>
          </p:cNvSpPr>
          <p:nvPr>
            <p:ph type="title"/>
          </p:nvPr>
        </p:nvSpPr>
        <p:spPr>
          <a:xfrm>
            <a:off x="457200" y="274638"/>
            <a:ext cx="8229600" cy="1143000"/>
          </a:xfrm>
        </p:spPr>
        <p:txBody>
          <a:bodyPr/>
          <a:lstStyle/>
          <a:p>
            <a:r>
              <a:rPr lang="en-US" dirty="0"/>
              <a:t>The Problem with Assumptions</a:t>
            </a:r>
          </a:p>
        </p:txBody>
      </p:sp>
      <p:sp>
        <p:nvSpPr>
          <p:cNvPr id="3" name="Content Placeholder 2">
            <a:extLst>
              <a:ext uri="{FF2B5EF4-FFF2-40B4-BE49-F238E27FC236}">
                <a16:creationId xmlns:a16="http://schemas.microsoft.com/office/drawing/2014/main" id="{442A247E-7557-844D-8B4D-B53F8D0C55AA}"/>
              </a:ext>
            </a:extLst>
          </p:cNvPr>
          <p:cNvSpPr>
            <a:spLocks noGrp="1"/>
          </p:cNvSpPr>
          <p:nvPr>
            <p:ph idx="1"/>
          </p:nvPr>
        </p:nvSpPr>
        <p:spPr>
          <a:xfrm>
            <a:off x="457200" y="1600200"/>
            <a:ext cx="4352306" cy="4525963"/>
          </a:xfrm>
        </p:spPr>
        <p:txBody>
          <a:bodyPr>
            <a:normAutofit/>
          </a:bodyPr>
          <a:lstStyle/>
          <a:p>
            <a:pPr>
              <a:lnSpc>
                <a:spcPct val="150000"/>
              </a:lnSpc>
            </a:pPr>
            <a:r>
              <a:rPr lang="en-US" dirty="0"/>
              <a:t>“Sometimes assumptions are helpful, but often they can prove unproductive—or even damaging. By acting on our assumptions as if they were true, we’ve constructed a reality that does not reflect what’s happening in the moment.”   </a:t>
            </a:r>
            <a:r>
              <a:rPr lang="en-US" i="1" dirty="0">
                <a:hlinkClick r:id="rId2"/>
              </a:rPr>
              <a:t>(Patrick Malone &amp; Ruth Zaplin)</a:t>
            </a:r>
            <a:endParaRPr lang="en-US" i="1" dirty="0"/>
          </a:p>
          <a:p>
            <a:pPr>
              <a:lnSpc>
                <a:spcPct val="150000"/>
              </a:lnSpc>
            </a:pPr>
            <a:endParaRPr lang="en-US" dirty="0"/>
          </a:p>
        </p:txBody>
      </p:sp>
      <p:sp>
        <p:nvSpPr>
          <p:cNvPr id="4" name="Footer Placeholder 3">
            <a:extLst>
              <a:ext uri="{FF2B5EF4-FFF2-40B4-BE49-F238E27FC236}">
                <a16:creationId xmlns:a16="http://schemas.microsoft.com/office/drawing/2014/main" id="{C1CDF1EF-6200-EA43-B259-69CCCDEB9733}"/>
              </a:ext>
            </a:extLst>
          </p:cNvPr>
          <p:cNvSpPr>
            <a:spLocks noGrp="1"/>
          </p:cNvSpPr>
          <p:nvPr>
            <p:ph type="ftr" sz="quarter" idx="11"/>
          </p:nvPr>
        </p:nvSpPr>
        <p:spPr>
          <a:xfrm>
            <a:off x="457200" y="6356350"/>
            <a:ext cx="2895600" cy="365125"/>
          </a:xfrm>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CE87E692-7222-FA42-A9BB-7DDA2C3E89D6}"/>
              </a:ext>
            </a:extLst>
          </p:cNvPr>
          <p:cNvSpPr>
            <a:spLocks noGrp="1"/>
          </p:cNvSpPr>
          <p:nvPr>
            <p:ph type="sldNum" sz="quarter" idx="12"/>
          </p:nvPr>
        </p:nvSpPr>
        <p:spPr>
          <a:xfrm>
            <a:off x="6553200" y="6356350"/>
            <a:ext cx="2133600" cy="365125"/>
          </a:xfrm>
        </p:spPr>
        <p:txBody>
          <a:bodyPr/>
          <a:lstStyle/>
          <a:p>
            <a:r>
              <a:rPr lang="en-US"/>
              <a:t>-</a:t>
            </a:r>
            <a:fld id="{A3773F58-76C6-2547-A1EE-768CC826023F}" type="slidenum">
              <a:rPr lang="en-US" smtClean="0"/>
              <a:t>5</a:t>
            </a:fld>
            <a:r>
              <a:rPr lang="en-US"/>
              <a:t>-</a:t>
            </a:r>
            <a:endParaRPr lang="en-US" dirty="0"/>
          </a:p>
        </p:txBody>
      </p:sp>
      <p:pic>
        <p:nvPicPr>
          <p:cNvPr id="7" name="Picture 6" descr="A person flying through the air on a cloudy day&#10;&#10;Description automatically generated">
            <a:extLst>
              <a:ext uri="{FF2B5EF4-FFF2-40B4-BE49-F238E27FC236}">
                <a16:creationId xmlns:a16="http://schemas.microsoft.com/office/drawing/2014/main" id="{DE4128D9-C705-F748-855F-79C00B90E6C0}"/>
              </a:ext>
            </a:extLst>
          </p:cNvPr>
          <p:cNvPicPr>
            <a:picLocks noChangeAspect="1"/>
          </p:cNvPicPr>
          <p:nvPr/>
        </p:nvPicPr>
        <p:blipFill>
          <a:blip r:embed="rId3"/>
          <a:stretch>
            <a:fillRect/>
          </a:stretch>
        </p:blipFill>
        <p:spPr>
          <a:xfrm>
            <a:off x="5007248" y="1866900"/>
            <a:ext cx="3796956" cy="2669474"/>
          </a:xfrm>
          <a:prstGeom prst="rect">
            <a:avLst/>
          </a:prstGeom>
        </p:spPr>
      </p:pic>
    </p:spTree>
    <p:extLst>
      <p:ext uri="{BB962C8B-B14F-4D97-AF65-F5344CB8AC3E}">
        <p14:creationId xmlns:p14="http://schemas.microsoft.com/office/powerpoint/2010/main" val="2358385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7A2EA-550E-4D42-A347-0599CFB3739E}"/>
              </a:ext>
            </a:extLst>
          </p:cNvPr>
          <p:cNvSpPr>
            <a:spLocks noGrp="1"/>
          </p:cNvSpPr>
          <p:nvPr>
            <p:ph type="title"/>
          </p:nvPr>
        </p:nvSpPr>
        <p:spPr/>
        <p:txBody>
          <a:bodyPr/>
          <a:lstStyle/>
          <a:p>
            <a:r>
              <a:rPr lang="en-US" dirty="0"/>
              <a:t>Assumption Cycle</a:t>
            </a:r>
          </a:p>
        </p:txBody>
      </p:sp>
      <p:graphicFrame>
        <p:nvGraphicFramePr>
          <p:cNvPr id="6" name="Content Placeholder 5">
            <a:extLst>
              <a:ext uri="{FF2B5EF4-FFF2-40B4-BE49-F238E27FC236}">
                <a16:creationId xmlns:a16="http://schemas.microsoft.com/office/drawing/2014/main" id="{40E5B0E3-9D27-7F45-A94E-552B917A493B}"/>
              </a:ext>
            </a:extLst>
          </p:cNvPr>
          <p:cNvGraphicFramePr>
            <a:graphicFrameLocks noGrp="1"/>
          </p:cNvGraphicFramePr>
          <p:nvPr>
            <p:ph idx="1"/>
            <p:extLst>
              <p:ext uri="{D42A27DB-BD31-4B8C-83A1-F6EECF244321}">
                <p14:modId xmlns:p14="http://schemas.microsoft.com/office/powerpoint/2010/main" val="30329831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4651FCF5-5C0C-D04B-85CC-94A885C6555C}"/>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2850624A-EA28-A542-9067-647F675717EE}"/>
              </a:ext>
            </a:extLst>
          </p:cNvPr>
          <p:cNvSpPr>
            <a:spLocks noGrp="1"/>
          </p:cNvSpPr>
          <p:nvPr>
            <p:ph type="sldNum" sz="quarter" idx="12"/>
          </p:nvPr>
        </p:nvSpPr>
        <p:spPr/>
        <p:txBody>
          <a:bodyPr/>
          <a:lstStyle/>
          <a:p>
            <a:r>
              <a:rPr lang="en-US"/>
              <a:t>-</a:t>
            </a:r>
            <a:fld id="{A3773F58-76C6-2547-A1EE-768CC826023F}" type="slidenum">
              <a:rPr lang="en-US" smtClean="0"/>
              <a:t>6</a:t>
            </a:fld>
            <a:r>
              <a:rPr lang="en-US"/>
              <a:t>-</a:t>
            </a:r>
            <a:endParaRPr lang="en-US" dirty="0"/>
          </a:p>
        </p:txBody>
      </p:sp>
      <p:sp>
        <p:nvSpPr>
          <p:cNvPr id="7" name="TextBox 6">
            <a:extLst>
              <a:ext uri="{FF2B5EF4-FFF2-40B4-BE49-F238E27FC236}">
                <a16:creationId xmlns:a16="http://schemas.microsoft.com/office/drawing/2014/main" id="{8D0BAD50-8081-D84B-8340-E5FDED60E18D}"/>
              </a:ext>
            </a:extLst>
          </p:cNvPr>
          <p:cNvSpPr txBox="1"/>
          <p:nvPr/>
        </p:nvSpPr>
        <p:spPr>
          <a:xfrm>
            <a:off x="812329" y="3386975"/>
            <a:ext cx="1133195" cy="400110"/>
          </a:xfrm>
          <a:prstGeom prst="rect">
            <a:avLst/>
          </a:prstGeom>
          <a:noFill/>
        </p:spPr>
        <p:txBody>
          <a:bodyPr wrap="none" rtlCol="0">
            <a:spAutoFit/>
          </a:bodyPr>
          <a:lstStyle/>
          <a:p>
            <a:pPr algn="ctr"/>
            <a:r>
              <a:rPr lang="en-US" sz="2000" b="1" dirty="0">
                <a:solidFill>
                  <a:schemeClr val="tx2"/>
                </a:solidFill>
              </a:rPr>
              <a:t>Behavior</a:t>
            </a:r>
          </a:p>
        </p:txBody>
      </p:sp>
      <p:sp>
        <p:nvSpPr>
          <p:cNvPr id="8" name="TextBox 7">
            <a:extLst>
              <a:ext uri="{FF2B5EF4-FFF2-40B4-BE49-F238E27FC236}">
                <a16:creationId xmlns:a16="http://schemas.microsoft.com/office/drawing/2014/main" id="{F3A868C5-8BF8-8D41-A9B7-8FC7F6885838}"/>
              </a:ext>
            </a:extLst>
          </p:cNvPr>
          <p:cNvSpPr txBox="1"/>
          <p:nvPr/>
        </p:nvSpPr>
        <p:spPr>
          <a:xfrm>
            <a:off x="2625392" y="2850605"/>
            <a:ext cx="1454822" cy="400110"/>
          </a:xfrm>
          <a:prstGeom prst="rect">
            <a:avLst/>
          </a:prstGeom>
          <a:noFill/>
        </p:spPr>
        <p:txBody>
          <a:bodyPr wrap="none" rtlCol="0">
            <a:spAutoFit/>
          </a:bodyPr>
          <a:lstStyle/>
          <a:p>
            <a:pPr algn="ctr"/>
            <a:r>
              <a:rPr lang="en-US" sz="2000" b="1" dirty="0">
                <a:solidFill>
                  <a:schemeClr val="tx2"/>
                </a:solidFill>
              </a:rPr>
              <a:t>Assumption</a:t>
            </a:r>
          </a:p>
        </p:txBody>
      </p:sp>
      <p:sp>
        <p:nvSpPr>
          <p:cNvPr id="9" name="TextBox 8">
            <a:extLst>
              <a:ext uri="{FF2B5EF4-FFF2-40B4-BE49-F238E27FC236}">
                <a16:creationId xmlns:a16="http://schemas.microsoft.com/office/drawing/2014/main" id="{703714B4-13D4-324B-8746-50F77C53405D}"/>
              </a:ext>
            </a:extLst>
          </p:cNvPr>
          <p:cNvSpPr txBox="1"/>
          <p:nvPr/>
        </p:nvSpPr>
        <p:spPr>
          <a:xfrm>
            <a:off x="4689267" y="2041106"/>
            <a:ext cx="1497777" cy="707886"/>
          </a:xfrm>
          <a:prstGeom prst="rect">
            <a:avLst/>
          </a:prstGeom>
          <a:noFill/>
        </p:spPr>
        <p:txBody>
          <a:bodyPr wrap="square" rtlCol="0">
            <a:spAutoFit/>
          </a:bodyPr>
          <a:lstStyle/>
          <a:p>
            <a:pPr algn="ctr"/>
            <a:r>
              <a:rPr lang="en-US" sz="2000" b="1" dirty="0">
                <a:solidFill>
                  <a:schemeClr val="tx2"/>
                </a:solidFill>
              </a:rPr>
              <a:t>Reciprocal Behavior</a:t>
            </a:r>
          </a:p>
        </p:txBody>
      </p:sp>
      <p:sp>
        <p:nvSpPr>
          <p:cNvPr id="10" name="TextBox 9">
            <a:extLst>
              <a:ext uri="{FF2B5EF4-FFF2-40B4-BE49-F238E27FC236}">
                <a16:creationId xmlns:a16="http://schemas.microsoft.com/office/drawing/2014/main" id="{1D3C3EE5-0739-F841-A42E-B9FFCDDEF28B}"/>
              </a:ext>
            </a:extLst>
          </p:cNvPr>
          <p:cNvSpPr txBox="1"/>
          <p:nvPr/>
        </p:nvSpPr>
        <p:spPr>
          <a:xfrm>
            <a:off x="7068173" y="1815471"/>
            <a:ext cx="1258037" cy="400110"/>
          </a:xfrm>
          <a:prstGeom prst="rect">
            <a:avLst/>
          </a:prstGeom>
          <a:noFill/>
        </p:spPr>
        <p:txBody>
          <a:bodyPr wrap="none" rtlCol="0">
            <a:spAutoFit/>
          </a:bodyPr>
          <a:lstStyle/>
          <a:p>
            <a:pPr algn="ctr"/>
            <a:r>
              <a:rPr lang="en-US" sz="2000" b="1" dirty="0">
                <a:solidFill>
                  <a:schemeClr val="tx2"/>
                </a:solidFill>
              </a:rPr>
              <a:t>Escalation</a:t>
            </a:r>
          </a:p>
        </p:txBody>
      </p:sp>
      <p:sp>
        <p:nvSpPr>
          <p:cNvPr id="11" name="TextBox 10">
            <a:extLst>
              <a:ext uri="{FF2B5EF4-FFF2-40B4-BE49-F238E27FC236}">
                <a16:creationId xmlns:a16="http://schemas.microsoft.com/office/drawing/2014/main" id="{75C6294F-38D3-AF43-8859-D71E1C2BC4C7}"/>
              </a:ext>
            </a:extLst>
          </p:cNvPr>
          <p:cNvSpPr txBox="1"/>
          <p:nvPr/>
        </p:nvSpPr>
        <p:spPr>
          <a:xfrm>
            <a:off x="457199" y="5140870"/>
            <a:ext cx="1882239" cy="523220"/>
          </a:xfrm>
          <a:prstGeom prst="rect">
            <a:avLst/>
          </a:prstGeom>
          <a:noFill/>
        </p:spPr>
        <p:txBody>
          <a:bodyPr wrap="square" rtlCol="0">
            <a:spAutoFit/>
          </a:bodyPr>
          <a:lstStyle/>
          <a:p>
            <a:pPr algn="ctr"/>
            <a:r>
              <a:rPr lang="en-US" sz="1400" b="1" i="1" dirty="0">
                <a:solidFill>
                  <a:schemeClr val="tx2"/>
                </a:solidFill>
              </a:rPr>
              <a:t>He doesn’t listen very well.</a:t>
            </a:r>
          </a:p>
        </p:txBody>
      </p:sp>
      <p:sp>
        <p:nvSpPr>
          <p:cNvPr id="12" name="TextBox 11">
            <a:extLst>
              <a:ext uri="{FF2B5EF4-FFF2-40B4-BE49-F238E27FC236}">
                <a16:creationId xmlns:a16="http://schemas.microsoft.com/office/drawing/2014/main" id="{7A8467EE-9A4B-A54D-AF15-1D249E7186FE}"/>
              </a:ext>
            </a:extLst>
          </p:cNvPr>
          <p:cNvSpPr txBox="1"/>
          <p:nvPr/>
        </p:nvSpPr>
        <p:spPr>
          <a:xfrm>
            <a:off x="2562195" y="5140870"/>
            <a:ext cx="1882239" cy="523220"/>
          </a:xfrm>
          <a:prstGeom prst="rect">
            <a:avLst/>
          </a:prstGeom>
          <a:noFill/>
        </p:spPr>
        <p:txBody>
          <a:bodyPr wrap="square" rtlCol="0">
            <a:spAutoFit/>
          </a:bodyPr>
          <a:lstStyle/>
          <a:p>
            <a:pPr algn="ctr"/>
            <a:r>
              <a:rPr lang="en-US" sz="1400" b="1" i="1" dirty="0">
                <a:solidFill>
                  <a:schemeClr val="tx2"/>
                </a:solidFill>
              </a:rPr>
              <a:t>He only cares about his viewpoint.</a:t>
            </a:r>
          </a:p>
        </p:txBody>
      </p:sp>
      <p:sp>
        <p:nvSpPr>
          <p:cNvPr id="13" name="TextBox 12">
            <a:extLst>
              <a:ext uri="{FF2B5EF4-FFF2-40B4-BE49-F238E27FC236}">
                <a16:creationId xmlns:a16="http://schemas.microsoft.com/office/drawing/2014/main" id="{B8C91648-DF2B-E44D-8818-0D38D1E65010}"/>
              </a:ext>
            </a:extLst>
          </p:cNvPr>
          <p:cNvSpPr txBox="1"/>
          <p:nvPr/>
        </p:nvSpPr>
        <p:spPr>
          <a:xfrm>
            <a:off x="4643251" y="5140870"/>
            <a:ext cx="1882239" cy="738664"/>
          </a:xfrm>
          <a:prstGeom prst="rect">
            <a:avLst/>
          </a:prstGeom>
          <a:noFill/>
        </p:spPr>
        <p:txBody>
          <a:bodyPr wrap="square" rtlCol="0">
            <a:spAutoFit/>
          </a:bodyPr>
          <a:lstStyle/>
          <a:p>
            <a:pPr algn="ctr"/>
            <a:r>
              <a:rPr lang="en-US" sz="1400" b="1" i="1" dirty="0">
                <a:solidFill>
                  <a:schemeClr val="tx2"/>
                </a:solidFill>
              </a:rPr>
              <a:t>I will stop raising issues when he is in </a:t>
            </a:r>
            <a:r>
              <a:rPr lang="en-US" sz="1400" b="1" i="1">
                <a:solidFill>
                  <a:schemeClr val="tx2"/>
                </a:solidFill>
              </a:rPr>
              <a:t>the room.</a:t>
            </a:r>
            <a:endParaRPr lang="en-US" sz="1400" b="1" i="1" dirty="0">
              <a:solidFill>
                <a:schemeClr val="tx2"/>
              </a:solidFill>
            </a:endParaRPr>
          </a:p>
        </p:txBody>
      </p:sp>
      <p:sp>
        <p:nvSpPr>
          <p:cNvPr id="14" name="TextBox 13">
            <a:extLst>
              <a:ext uri="{FF2B5EF4-FFF2-40B4-BE49-F238E27FC236}">
                <a16:creationId xmlns:a16="http://schemas.microsoft.com/office/drawing/2014/main" id="{B57C7901-006B-C249-9EF0-7DA01452CA79}"/>
              </a:ext>
            </a:extLst>
          </p:cNvPr>
          <p:cNvSpPr txBox="1"/>
          <p:nvPr/>
        </p:nvSpPr>
        <p:spPr>
          <a:xfrm>
            <a:off x="6903969" y="5140870"/>
            <a:ext cx="1882239" cy="523220"/>
          </a:xfrm>
          <a:prstGeom prst="rect">
            <a:avLst/>
          </a:prstGeom>
          <a:noFill/>
        </p:spPr>
        <p:txBody>
          <a:bodyPr wrap="square" rtlCol="0">
            <a:spAutoFit/>
          </a:bodyPr>
          <a:lstStyle/>
          <a:p>
            <a:pPr algn="ctr"/>
            <a:r>
              <a:rPr lang="en-US" sz="1400" b="1" i="1" dirty="0">
                <a:solidFill>
                  <a:schemeClr val="tx2"/>
                </a:solidFill>
              </a:rPr>
              <a:t>Our departments don’t work well together.</a:t>
            </a:r>
          </a:p>
        </p:txBody>
      </p:sp>
    </p:spTree>
    <p:extLst>
      <p:ext uri="{BB962C8B-B14F-4D97-AF65-F5344CB8AC3E}">
        <p14:creationId xmlns:p14="http://schemas.microsoft.com/office/powerpoint/2010/main" val="161523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5AF06-A149-054A-B3AE-76A2CA4FFABF}"/>
              </a:ext>
            </a:extLst>
          </p:cNvPr>
          <p:cNvSpPr>
            <a:spLocks noGrp="1"/>
          </p:cNvSpPr>
          <p:nvPr>
            <p:ph type="title"/>
          </p:nvPr>
        </p:nvSpPr>
        <p:spPr/>
        <p:txBody>
          <a:bodyPr/>
          <a:lstStyle/>
          <a:p>
            <a:r>
              <a:rPr lang="en-US" dirty="0"/>
              <a:t>Move Beyond Assumptions</a:t>
            </a:r>
          </a:p>
        </p:txBody>
      </p:sp>
      <p:sp>
        <p:nvSpPr>
          <p:cNvPr id="3" name="Content Placeholder 2">
            <a:extLst>
              <a:ext uri="{FF2B5EF4-FFF2-40B4-BE49-F238E27FC236}">
                <a16:creationId xmlns:a16="http://schemas.microsoft.com/office/drawing/2014/main" id="{F0CD6BE8-97E3-F84C-BA0B-BAA14116457F}"/>
              </a:ext>
            </a:extLst>
          </p:cNvPr>
          <p:cNvSpPr>
            <a:spLocks noGrp="1"/>
          </p:cNvSpPr>
          <p:nvPr>
            <p:ph idx="1"/>
          </p:nvPr>
        </p:nvSpPr>
        <p:spPr>
          <a:xfrm>
            <a:off x="3594366" y="1600200"/>
            <a:ext cx="5092434" cy="4525963"/>
          </a:xfrm>
        </p:spPr>
        <p:txBody>
          <a:bodyPr>
            <a:normAutofit/>
          </a:bodyPr>
          <a:lstStyle/>
          <a:p>
            <a:r>
              <a:rPr lang="en-US" dirty="0"/>
              <a:t>Great leadership teams step back and get to know each other. </a:t>
            </a:r>
          </a:p>
          <a:p>
            <a:r>
              <a:rPr lang="en-US" dirty="0"/>
              <a:t>They inquire about each other’s technical approaches and experience.</a:t>
            </a:r>
          </a:p>
          <a:p>
            <a:r>
              <a:rPr lang="en-US" dirty="0"/>
              <a:t>They work to appreciate the things that motivate each other at work and beyond. </a:t>
            </a:r>
          </a:p>
          <a:p>
            <a:r>
              <a:rPr lang="en-US" dirty="0"/>
              <a:t>They dig deep to understand the behavioral adaptations each must make to be great team members.</a:t>
            </a:r>
          </a:p>
        </p:txBody>
      </p:sp>
      <p:sp>
        <p:nvSpPr>
          <p:cNvPr id="4" name="Footer Placeholder 3">
            <a:extLst>
              <a:ext uri="{FF2B5EF4-FFF2-40B4-BE49-F238E27FC236}">
                <a16:creationId xmlns:a16="http://schemas.microsoft.com/office/drawing/2014/main" id="{8FDCD103-BF8C-384E-85E2-B857C4A6A431}"/>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CB7E3749-6F26-8B4C-AE8D-30218ABEB87E}"/>
              </a:ext>
            </a:extLst>
          </p:cNvPr>
          <p:cNvSpPr>
            <a:spLocks noGrp="1"/>
          </p:cNvSpPr>
          <p:nvPr>
            <p:ph type="sldNum" sz="quarter" idx="12"/>
          </p:nvPr>
        </p:nvSpPr>
        <p:spPr/>
        <p:txBody>
          <a:bodyPr/>
          <a:lstStyle/>
          <a:p>
            <a:r>
              <a:rPr lang="en-US"/>
              <a:t>-</a:t>
            </a:r>
            <a:fld id="{A3773F58-76C6-2547-A1EE-768CC826023F}" type="slidenum">
              <a:rPr lang="en-US" smtClean="0"/>
              <a:t>7</a:t>
            </a:fld>
            <a:r>
              <a:rPr lang="en-US"/>
              <a:t>-</a:t>
            </a:r>
            <a:endParaRPr lang="en-US" dirty="0"/>
          </a:p>
        </p:txBody>
      </p:sp>
      <p:pic>
        <p:nvPicPr>
          <p:cNvPr id="7" name="Picture 6" descr="A close up of text on a black background&#10;&#10;Description automatically generated">
            <a:extLst>
              <a:ext uri="{FF2B5EF4-FFF2-40B4-BE49-F238E27FC236}">
                <a16:creationId xmlns:a16="http://schemas.microsoft.com/office/drawing/2014/main" id="{F06549C2-2D8F-BE4B-8EC0-D3550EAB4534}"/>
              </a:ext>
            </a:extLst>
          </p:cNvPr>
          <p:cNvPicPr>
            <a:picLocks noChangeAspect="1"/>
          </p:cNvPicPr>
          <p:nvPr/>
        </p:nvPicPr>
        <p:blipFill>
          <a:blip r:embed="rId2"/>
          <a:stretch>
            <a:fillRect/>
          </a:stretch>
        </p:blipFill>
        <p:spPr>
          <a:xfrm>
            <a:off x="457200" y="1910577"/>
            <a:ext cx="2819400" cy="2273300"/>
          </a:xfrm>
          <a:prstGeom prst="rect">
            <a:avLst/>
          </a:prstGeom>
        </p:spPr>
      </p:pic>
      <p:sp>
        <p:nvSpPr>
          <p:cNvPr id="8" name="TextBox 7">
            <a:extLst>
              <a:ext uri="{FF2B5EF4-FFF2-40B4-BE49-F238E27FC236}">
                <a16:creationId xmlns:a16="http://schemas.microsoft.com/office/drawing/2014/main" id="{A6F4F234-65DF-D742-9DE3-D53E6C33BECE}"/>
              </a:ext>
            </a:extLst>
          </p:cNvPr>
          <p:cNvSpPr txBox="1"/>
          <p:nvPr/>
        </p:nvSpPr>
        <p:spPr>
          <a:xfrm>
            <a:off x="774966" y="1510467"/>
            <a:ext cx="2183868" cy="400110"/>
          </a:xfrm>
          <a:prstGeom prst="rect">
            <a:avLst/>
          </a:prstGeom>
          <a:noFill/>
        </p:spPr>
        <p:txBody>
          <a:bodyPr wrap="none" rtlCol="0">
            <a:spAutoFit/>
          </a:bodyPr>
          <a:lstStyle/>
          <a:p>
            <a:pPr algn="ctr"/>
            <a:r>
              <a:rPr lang="en-US" sz="2000" b="1" spc="300" dirty="0"/>
              <a:t>BE PROACTIVE</a:t>
            </a:r>
          </a:p>
        </p:txBody>
      </p:sp>
    </p:spTree>
    <p:extLst>
      <p:ext uri="{BB962C8B-B14F-4D97-AF65-F5344CB8AC3E}">
        <p14:creationId xmlns:p14="http://schemas.microsoft.com/office/powerpoint/2010/main" val="3150771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D4A4-1789-144B-A68D-7B2BC25ADFF5}"/>
              </a:ext>
            </a:extLst>
          </p:cNvPr>
          <p:cNvSpPr>
            <a:spLocks noGrp="1"/>
          </p:cNvSpPr>
          <p:nvPr>
            <p:ph type="title"/>
          </p:nvPr>
        </p:nvSpPr>
        <p:spPr/>
        <p:txBody>
          <a:bodyPr/>
          <a:lstStyle/>
          <a:p>
            <a:r>
              <a:rPr lang="en-US" dirty="0"/>
              <a:t>Move Beyond Assumptions</a:t>
            </a:r>
          </a:p>
        </p:txBody>
      </p:sp>
      <p:sp>
        <p:nvSpPr>
          <p:cNvPr id="3" name="Content Placeholder 2">
            <a:extLst>
              <a:ext uri="{FF2B5EF4-FFF2-40B4-BE49-F238E27FC236}">
                <a16:creationId xmlns:a16="http://schemas.microsoft.com/office/drawing/2014/main" id="{EA8C87B4-FCF1-BC45-ABD5-EBC1D7AF11E6}"/>
              </a:ext>
            </a:extLst>
          </p:cNvPr>
          <p:cNvSpPr>
            <a:spLocks noGrp="1"/>
          </p:cNvSpPr>
          <p:nvPr>
            <p:ph idx="1"/>
          </p:nvPr>
        </p:nvSpPr>
        <p:spPr>
          <a:xfrm>
            <a:off x="3581400" y="1600200"/>
            <a:ext cx="5105400" cy="4525963"/>
          </a:xfrm>
        </p:spPr>
        <p:txBody>
          <a:bodyPr>
            <a:normAutofit/>
          </a:bodyPr>
          <a:lstStyle/>
          <a:p>
            <a:r>
              <a:rPr lang="en-US" dirty="0"/>
              <a:t>The anecdote to unchecked assumptions is inquiry. </a:t>
            </a:r>
          </a:p>
          <a:p>
            <a:r>
              <a:rPr lang="en-US" dirty="0"/>
              <a:t>Curiosity about a behavior that seems odd, annoying or disturbing can lead to new realities.</a:t>
            </a:r>
          </a:p>
          <a:p>
            <a:r>
              <a:rPr lang="en-US" dirty="0"/>
              <a:t>When we are curious, we view tough situations more creatively and have fewer defensive reactions to stress.</a:t>
            </a:r>
          </a:p>
          <a:p>
            <a:r>
              <a:rPr lang="en-US" dirty="0"/>
              <a:t>Edgar Schein calls this </a:t>
            </a:r>
            <a:r>
              <a:rPr lang="en-US" u="sng" dirty="0">
                <a:hlinkClick r:id="rId2"/>
              </a:rPr>
              <a:t>humble inquiry</a:t>
            </a:r>
            <a:r>
              <a:rPr lang="en-US" u="sng" dirty="0"/>
              <a:t> </a:t>
            </a:r>
            <a:r>
              <a:rPr lang="en-US" dirty="0"/>
              <a:t>or asking questions to which you don’t already have the answer. </a:t>
            </a:r>
          </a:p>
        </p:txBody>
      </p:sp>
      <p:sp>
        <p:nvSpPr>
          <p:cNvPr id="4" name="Footer Placeholder 3">
            <a:extLst>
              <a:ext uri="{FF2B5EF4-FFF2-40B4-BE49-F238E27FC236}">
                <a16:creationId xmlns:a16="http://schemas.microsoft.com/office/drawing/2014/main" id="{C2CA898E-20AF-1D44-900A-C0AE85B9AFA3}"/>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89A407D7-3988-4647-A343-F7CBA7DEA268}"/>
              </a:ext>
            </a:extLst>
          </p:cNvPr>
          <p:cNvSpPr>
            <a:spLocks noGrp="1"/>
          </p:cNvSpPr>
          <p:nvPr>
            <p:ph type="sldNum" sz="quarter" idx="12"/>
          </p:nvPr>
        </p:nvSpPr>
        <p:spPr/>
        <p:txBody>
          <a:bodyPr/>
          <a:lstStyle/>
          <a:p>
            <a:r>
              <a:rPr lang="en-US"/>
              <a:t>-</a:t>
            </a:r>
            <a:fld id="{A3773F58-76C6-2547-A1EE-768CC826023F}" type="slidenum">
              <a:rPr lang="en-US" smtClean="0"/>
              <a:t>8</a:t>
            </a:fld>
            <a:r>
              <a:rPr lang="en-US"/>
              <a:t>-</a:t>
            </a:r>
            <a:endParaRPr lang="en-US" dirty="0"/>
          </a:p>
        </p:txBody>
      </p:sp>
      <p:pic>
        <p:nvPicPr>
          <p:cNvPr id="8" name="Picture 7" descr="A picture containing nature, outdoor, mountain, water&#10;&#10;Description automatically generated">
            <a:extLst>
              <a:ext uri="{FF2B5EF4-FFF2-40B4-BE49-F238E27FC236}">
                <a16:creationId xmlns:a16="http://schemas.microsoft.com/office/drawing/2014/main" id="{9441F9E9-9DB9-434D-9DE2-98EAABE06C84}"/>
              </a:ext>
            </a:extLst>
          </p:cNvPr>
          <p:cNvPicPr>
            <a:picLocks noChangeAspect="1"/>
          </p:cNvPicPr>
          <p:nvPr/>
        </p:nvPicPr>
        <p:blipFill>
          <a:blip r:embed="rId3"/>
          <a:stretch>
            <a:fillRect/>
          </a:stretch>
        </p:blipFill>
        <p:spPr>
          <a:xfrm>
            <a:off x="457200" y="1910576"/>
            <a:ext cx="2819400" cy="2273299"/>
          </a:xfrm>
          <a:prstGeom prst="rect">
            <a:avLst/>
          </a:prstGeom>
        </p:spPr>
      </p:pic>
      <p:sp>
        <p:nvSpPr>
          <p:cNvPr id="9" name="TextBox 8">
            <a:extLst>
              <a:ext uri="{FF2B5EF4-FFF2-40B4-BE49-F238E27FC236}">
                <a16:creationId xmlns:a16="http://schemas.microsoft.com/office/drawing/2014/main" id="{102A05F9-0F79-D547-901C-933A1DEEA0E8}"/>
              </a:ext>
            </a:extLst>
          </p:cNvPr>
          <p:cNvSpPr txBox="1"/>
          <p:nvPr/>
        </p:nvSpPr>
        <p:spPr>
          <a:xfrm>
            <a:off x="929785" y="1510467"/>
            <a:ext cx="1874232" cy="400110"/>
          </a:xfrm>
          <a:prstGeom prst="rect">
            <a:avLst/>
          </a:prstGeom>
          <a:noFill/>
        </p:spPr>
        <p:txBody>
          <a:bodyPr wrap="none" rtlCol="0">
            <a:spAutoFit/>
          </a:bodyPr>
          <a:lstStyle/>
          <a:p>
            <a:pPr algn="ctr"/>
            <a:r>
              <a:rPr lang="en-US" sz="2000" b="1" spc="300" dirty="0"/>
              <a:t>BE CURIOUS</a:t>
            </a:r>
          </a:p>
        </p:txBody>
      </p:sp>
    </p:spTree>
    <p:extLst>
      <p:ext uri="{BB962C8B-B14F-4D97-AF65-F5344CB8AC3E}">
        <p14:creationId xmlns:p14="http://schemas.microsoft.com/office/powerpoint/2010/main" val="2911959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D5061-4C0A-5E40-9FDC-F1F7E450FF59}"/>
              </a:ext>
            </a:extLst>
          </p:cNvPr>
          <p:cNvSpPr>
            <a:spLocks noGrp="1"/>
          </p:cNvSpPr>
          <p:nvPr>
            <p:ph type="title"/>
          </p:nvPr>
        </p:nvSpPr>
        <p:spPr/>
        <p:txBody>
          <a:bodyPr/>
          <a:lstStyle/>
          <a:p>
            <a:r>
              <a:rPr lang="en-US" dirty="0"/>
              <a:t>Move Beyond Assumptions</a:t>
            </a:r>
          </a:p>
        </p:txBody>
      </p:sp>
      <p:sp>
        <p:nvSpPr>
          <p:cNvPr id="3" name="Content Placeholder 2">
            <a:extLst>
              <a:ext uri="{FF2B5EF4-FFF2-40B4-BE49-F238E27FC236}">
                <a16:creationId xmlns:a16="http://schemas.microsoft.com/office/drawing/2014/main" id="{1DAD8D8A-6795-7B46-95E7-E1E1D4A1FEB5}"/>
              </a:ext>
            </a:extLst>
          </p:cNvPr>
          <p:cNvSpPr>
            <a:spLocks noGrp="1"/>
          </p:cNvSpPr>
          <p:nvPr>
            <p:ph idx="1"/>
          </p:nvPr>
        </p:nvSpPr>
        <p:spPr>
          <a:xfrm>
            <a:off x="3581400" y="1600200"/>
            <a:ext cx="5105400" cy="4525963"/>
          </a:xfrm>
        </p:spPr>
        <p:txBody>
          <a:bodyPr>
            <a:normAutofit/>
          </a:bodyPr>
          <a:lstStyle/>
          <a:p>
            <a:r>
              <a:rPr lang="en-US" dirty="0"/>
              <a:t>When a teammate is down or unaware, their colleagues step up and help them out; they become the adult in the room. </a:t>
            </a:r>
          </a:p>
          <a:p>
            <a:r>
              <a:rPr lang="en-US" dirty="0"/>
              <a:t>Team members react first by assuming good intentions and work diligently to read each tense or difficult situation. </a:t>
            </a:r>
          </a:p>
          <a:p>
            <a:r>
              <a:rPr lang="en-US" dirty="0"/>
              <a:t>When teams are laser focused on what’s most important, they tend to rise above the natural relational challenges that exist on the best of leadership teams.</a:t>
            </a:r>
          </a:p>
        </p:txBody>
      </p:sp>
      <p:sp>
        <p:nvSpPr>
          <p:cNvPr id="4" name="Footer Placeholder 3">
            <a:extLst>
              <a:ext uri="{FF2B5EF4-FFF2-40B4-BE49-F238E27FC236}">
                <a16:creationId xmlns:a16="http://schemas.microsoft.com/office/drawing/2014/main" id="{24C9329E-D9DA-1440-AC27-6B23491EF9C7}"/>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DBCEA66E-8281-4242-ACA0-58577130298E}"/>
              </a:ext>
            </a:extLst>
          </p:cNvPr>
          <p:cNvSpPr>
            <a:spLocks noGrp="1"/>
          </p:cNvSpPr>
          <p:nvPr>
            <p:ph type="sldNum" sz="quarter" idx="12"/>
          </p:nvPr>
        </p:nvSpPr>
        <p:spPr/>
        <p:txBody>
          <a:bodyPr/>
          <a:lstStyle/>
          <a:p>
            <a:r>
              <a:rPr lang="en-US"/>
              <a:t>-</a:t>
            </a:r>
            <a:fld id="{A3773F58-76C6-2547-A1EE-768CC826023F}" type="slidenum">
              <a:rPr lang="en-US" smtClean="0"/>
              <a:t>9</a:t>
            </a:fld>
            <a:r>
              <a:rPr lang="en-US"/>
              <a:t>-</a:t>
            </a:r>
            <a:endParaRPr lang="en-US" dirty="0"/>
          </a:p>
        </p:txBody>
      </p:sp>
      <p:pic>
        <p:nvPicPr>
          <p:cNvPr id="8" name="Picture 7" descr="A close up of a sign&#10;&#10;Description automatically generated">
            <a:extLst>
              <a:ext uri="{FF2B5EF4-FFF2-40B4-BE49-F238E27FC236}">
                <a16:creationId xmlns:a16="http://schemas.microsoft.com/office/drawing/2014/main" id="{216DB94B-B18E-324A-B926-7123A5F04B15}"/>
              </a:ext>
            </a:extLst>
          </p:cNvPr>
          <p:cNvPicPr>
            <a:picLocks noChangeAspect="1"/>
          </p:cNvPicPr>
          <p:nvPr/>
        </p:nvPicPr>
        <p:blipFill>
          <a:blip r:embed="rId2"/>
          <a:stretch>
            <a:fillRect/>
          </a:stretch>
        </p:blipFill>
        <p:spPr>
          <a:xfrm>
            <a:off x="457199" y="2218353"/>
            <a:ext cx="2819399" cy="1952822"/>
          </a:xfrm>
          <a:prstGeom prst="rect">
            <a:avLst/>
          </a:prstGeom>
        </p:spPr>
      </p:pic>
      <p:sp>
        <p:nvSpPr>
          <p:cNvPr id="9" name="TextBox 8">
            <a:extLst>
              <a:ext uri="{FF2B5EF4-FFF2-40B4-BE49-F238E27FC236}">
                <a16:creationId xmlns:a16="http://schemas.microsoft.com/office/drawing/2014/main" id="{C0BF4FE8-9E61-0C4D-91B2-FB9D5F433DDD}"/>
              </a:ext>
            </a:extLst>
          </p:cNvPr>
          <p:cNvSpPr txBox="1"/>
          <p:nvPr/>
        </p:nvSpPr>
        <p:spPr>
          <a:xfrm>
            <a:off x="457199" y="1510467"/>
            <a:ext cx="2819399" cy="707886"/>
          </a:xfrm>
          <a:prstGeom prst="rect">
            <a:avLst/>
          </a:prstGeom>
          <a:noFill/>
        </p:spPr>
        <p:txBody>
          <a:bodyPr wrap="square" rtlCol="0">
            <a:spAutoFit/>
          </a:bodyPr>
          <a:lstStyle/>
          <a:p>
            <a:pPr algn="ctr"/>
            <a:r>
              <a:rPr lang="en-US" sz="2000" b="1" spc="300" dirty="0"/>
              <a:t>BE THE ADULT IN THE ROOM</a:t>
            </a:r>
          </a:p>
        </p:txBody>
      </p:sp>
    </p:spTree>
    <p:extLst>
      <p:ext uri="{BB962C8B-B14F-4D97-AF65-F5344CB8AC3E}">
        <p14:creationId xmlns:p14="http://schemas.microsoft.com/office/powerpoint/2010/main" val="2514907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I Webinar #14 - The CEO's Role in Building a Great Leadership Team" id="{E012EDA9-8DF2-7848-ADF6-D264AB4A9BDA}" vid="{08812815-8768-B541-A7C0-2F5AFA7A47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7311</TotalTime>
  <Words>649</Words>
  <Application>Microsoft Macintosh PowerPoint</Application>
  <PresentationFormat>On-screen Show (4:3)</PresentationFormat>
  <Paragraphs>86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Narrow</vt:lpstr>
      <vt:lpstr>Avenir Book</vt:lpstr>
      <vt:lpstr>Calibri</vt:lpstr>
      <vt:lpstr>Wingdings</vt:lpstr>
      <vt:lpstr>Office Theme</vt:lpstr>
      <vt:lpstr>PowerPoint Presentation</vt:lpstr>
      <vt:lpstr>The Challenge</vt:lpstr>
      <vt:lpstr>Behaviors &amp; Assumptions</vt:lpstr>
      <vt:lpstr>Assumptions</vt:lpstr>
      <vt:lpstr>The Problem with Assumptions</vt:lpstr>
      <vt:lpstr>Assumption Cycle</vt:lpstr>
      <vt:lpstr>Move Beyond Assumptions</vt:lpstr>
      <vt:lpstr>Move Beyond Assumptions</vt:lpstr>
      <vt:lpstr>Move Beyond Assumptions</vt:lpstr>
      <vt:lpstr>Complimentary Assessment</vt:lpstr>
      <vt:lpstr>PowerPoint Presentation</vt:lpstr>
      <vt:lpstr>Relationship Impact, LLC www.relationship-impact.com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McGuinness</dc:creator>
  <cp:lastModifiedBy>John McGuinness</cp:lastModifiedBy>
  <cp:revision>148</cp:revision>
  <dcterms:created xsi:type="dcterms:W3CDTF">2019-05-28T19:52:25Z</dcterms:created>
  <dcterms:modified xsi:type="dcterms:W3CDTF">2019-11-26T17:55:32Z</dcterms:modified>
</cp:coreProperties>
</file>