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80" r:id="rId2"/>
    <p:sldId id="345" r:id="rId3"/>
    <p:sldId id="430" r:id="rId4"/>
    <p:sldId id="431" r:id="rId5"/>
    <p:sldId id="432" r:id="rId6"/>
    <p:sldId id="433" r:id="rId7"/>
    <p:sldId id="434" r:id="rId8"/>
    <p:sldId id="435" r:id="rId9"/>
    <p:sldId id="291" r:id="rId10"/>
    <p:sldId id="294" r:id="rId11"/>
    <p:sldId id="279"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16"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2A492"/>
    <a:srgbClr val="BC6D50"/>
    <a:srgbClr val="DEB408"/>
    <a:srgbClr val="9FA61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333" autoAdjust="0"/>
    <p:restoredTop sz="86455" autoAdjust="0"/>
  </p:normalViewPr>
  <p:slideViewPr>
    <p:cSldViewPr snapToGrid="0" snapToObjects="1" showGuides="1">
      <p:cViewPr varScale="1">
        <p:scale>
          <a:sx n="91" d="100"/>
          <a:sy n="91" d="100"/>
        </p:scale>
        <p:origin x="1360" y="184"/>
      </p:cViewPr>
      <p:guideLst>
        <p:guide orient="horz" pos="2616"/>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AC9A2F-33CD-DD43-92A0-8124C997388E}" type="datetimeFigureOut">
              <a:rPr lang="en-US" smtClean="0"/>
              <a:t>1/22/20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8B8928-CE51-C248-963C-668A567B7BA1}" type="slidenum">
              <a:rPr lang="en-US" smtClean="0"/>
              <a:t>‹#›</a:t>
            </a:fld>
            <a:endParaRPr lang="en-US"/>
          </a:p>
        </p:txBody>
      </p:sp>
    </p:spTree>
    <p:extLst>
      <p:ext uri="{BB962C8B-B14F-4D97-AF65-F5344CB8AC3E}">
        <p14:creationId xmlns:p14="http://schemas.microsoft.com/office/powerpoint/2010/main" val="2507798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I see a colleague behave in a manner I don’t appreciate. I then make an assumption about this behavior – e.g., lazy, arrogant, unbending. The behavior becomes frustrating, so I confront my colleague and he gets defensive. I then come to the conclusion that I don’t trust my colleague. We then settle into a pattern of avoidance, lashing out and more assumptions.</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578B8928-CE51-C248-963C-668A567B7BA1}" type="slidenum">
              <a:rPr lang="en-US" smtClean="0"/>
              <a:t>4</a:t>
            </a:fld>
            <a:endParaRPr lang="en-US"/>
          </a:p>
        </p:txBody>
      </p:sp>
    </p:spTree>
    <p:extLst>
      <p:ext uri="{BB962C8B-B14F-4D97-AF65-F5344CB8AC3E}">
        <p14:creationId xmlns:p14="http://schemas.microsoft.com/office/powerpoint/2010/main" val="17165607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A5B826C-8C88-064E-9D7A-30C199F5B709}" type="datetime1">
              <a:rPr lang="en-US" smtClean="0"/>
              <a:t>1/22/20</a:t>
            </a:fld>
            <a:endParaRPr lang="en-US"/>
          </a:p>
        </p:txBody>
      </p:sp>
      <p:sp>
        <p:nvSpPr>
          <p:cNvPr id="5" name="Footer Placeholder 4"/>
          <p:cNvSpPr>
            <a:spLocks noGrp="1"/>
          </p:cNvSpPr>
          <p:nvPr>
            <p:ph type="ftr" sz="quarter" idx="11"/>
          </p:nvPr>
        </p:nvSpPr>
        <p:spPr/>
        <p:txBody>
          <a:bodyPr/>
          <a:lstStyle/>
          <a:p>
            <a:r>
              <a:rPr lang="en-US"/>
              <a:t>RI Webinar Series</a:t>
            </a:r>
          </a:p>
        </p:txBody>
      </p:sp>
      <p:sp>
        <p:nvSpPr>
          <p:cNvPr id="6" name="Slide Number Placeholder 5"/>
          <p:cNvSpPr>
            <a:spLocks noGrp="1"/>
          </p:cNvSpPr>
          <p:nvPr>
            <p:ph type="sldNum" sz="quarter" idx="12"/>
          </p:nvPr>
        </p:nvSpPr>
        <p:spPr/>
        <p:txBody>
          <a:bodyPr/>
          <a:lstStyle/>
          <a:p>
            <a:fld id="{A3773F58-76C6-2547-A1EE-768CC826023F}" type="slidenum">
              <a:rPr lang="en-US" smtClean="0"/>
              <a:t>‹#›</a:t>
            </a:fld>
            <a:endParaRPr lang="en-US"/>
          </a:p>
        </p:txBody>
      </p:sp>
    </p:spTree>
    <p:extLst>
      <p:ext uri="{BB962C8B-B14F-4D97-AF65-F5344CB8AC3E}">
        <p14:creationId xmlns:p14="http://schemas.microsoft.com/office/powerpoint/2010/main" val="2440097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A5DCAC-FFDA-7F42-B9E4-6F1AD627D433}" type="datetime1">
              <a:rPr lang="en-US" smtClean="0"/>
              <a:t>1/22/20</a:t>
            </a:fld>
            <a:endParaRPr lang="en-US"/>
          </a:p>
        </p:txBody>
      </p:sp>
      <p:sp>
        <p:nvSpPr>
          <p:cNvPr id="5" name="Footer Placeholder 4"/>
          <p:cNvSpPr>
            <a:spLocks noGrp="1"/>
          </p:cNvSpPr>
          <p:nvPr>
            <p:ph type="ftr" sz="quarter" idx="11"/>
          </p:nvPr>
        </p:nvSpPr>
        <p:spPr/>
        <p:txBody>
          <a:bodyPr/>
          <a:lstStyle/>
          <a:p>
            <a:r>
              <a:rPr lang="en-US"/>
              <a:t>RI Webinar Series</a:t>
            </a:r>
          </a:p>
        </p:txBody>
      </p:sp>
      <p:sp>
        <p:nvSpPr>
          <p:cNvPr id="6" name="Slide Number Placeholder 5"/>
          <p:cNvSpPr>
            <a:spLocks noGrp="1"/>
          </p:cNvSpPr>
          <p:nvPr>
            <p:ph type="sldNum" sz="quarter" idx="12"/>
          </p:nvPr>
        </p:nvSpPr>
        <p:spPr/>
        <p:txBody>
          <a:bodyPr/>
          <a:lstStyle/>
          <a:p>
            <a:fld id="{A3773F58-76C6-2547-A1EE-768CC826023F}" type="slidenum">
              <a:rPr lang="en-US" smtClean="0"/>
              <a:t>‹#›</a:t>
            </a:fld>
            <a:endParaRPr lang="en-US"/>
          </a:p>
        </p:txBody>
      </p:sp>
    </p:spTree>
    <p:extLst>
      <p:ext uri="{BB962C8B-B14F-4D97-AF65-F5344CB8AC3E}">
        <p14:creationId xmlns:p14="http://schemas.microsoft.com/office/powerpoint/2010/main" val="1679488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BA1024-C580-B240-B411-6992B124C6DF}" type="datetime1">
              <a:rPr lang="en-US" smtClean="0"/>
              <a:t>1/22/20</a:t>
            </a:fld>
            <a:endParaRPr lang="en-US"/>
          </a:p>
        </p:txBody>
      </p:sp>
      <p:sp>
        <p:nvSpPr>
          <p:cNvPr id="5" name="Footer Placeholder 4"/>
          <p:cNvSpPr>
            <a:spLocks noGrp="1"/>
          </p:cNvSpPr>
          <p:nvPr>
            <p:ph type="ftr" sz="quarter" idx="11"/>
          </p:nvPr>
        </p:nvSpPr>
        <p:spPr/>
        <p:txBody>
          <a:bodyPr/>
          <a:lstStyle/>
          <a:p>
            <a:r>
              <a:rPr lang="en-US"/>
              <a:t>RI Webinar Series</a:t>
            </a:r>
          </a:p>
        </p:txBody>
      </p:sp>
      <p:sp>
        <p:nvSpPr>
          <p:cNvPr id="6" name="Slide Number Placeholder 5"/>
          <p:cNvSpPr>
            <a:spLocks noGrp="1"/>
          </p:cNvSpPr>
          <p:nvPr>
            <p:ph type="sldNum" sz="quarter" idx="12"/>
          </p:nvPr>
        </p:nvSpPr>
        <p:spPr/>
        <p:txBody>
          <a:bodyPr/>
          <a:lstStyle/>
          <a:p>
            <a:fld id="{A3773F58-76C6-2547-A1EE-768CC826023F}" type="slidenum">
              <a:rPr lang="en-US" smtClean="0"/>
              <a:t>‹#›</a:t>
            </a:fld>
            <a:endParaRPr lang="en-US"/>
          </a:p>
        </p:txBody>
      </p:sp>
    </p:spTree>
    <p:extLst>
      <p:ext uri="{BB962C8B-B14F-4D97-AF65-F5344CB8AC3E}">
        <p14:creationId xmlns:p14="http://schemas.microsoft.com/office/powerpoint/2010/main" val="2597100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5C849AE0-6196-4E48-B884-9B93D11F1C80}"/>
              </a:ext>
            </a:extLst>
          </p:cNvPr>
          <p:cNvCxnSpPr/>
          <p:nvPr userDrawn="1"/>
        </p:nvCxnSpPr>
        <p:spPr>
          <a:xfrm>
            <a:off x="457200" y="6126163"/>
            <a:ext cx="8229600" cy="0"/>
          </a:xfrm>
          <a:prstGeom prst="line">
            <a:avLst/>
          </a:prstGeom>
        </p:spPr>
        <p:style>
          <a:lnRef idx="1">
            <a:schemeClr val="accent2"/>
          </a:lnRef>
          <a:fillRef idx="0">
            <a:schemeClr val="accent2"/>
          </a:fillRef>
          <a:effectRef idx="0">
            <a:schemeClr val="accent2"/>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ormAutofit/>
          </a:bodyPr>
          <a:lstStyle>
            <a:lvl1pPr>
              <a:spcBef>
                <a:spcPts val="0"/>
              </a:spcBef>
              <a:spcAft>
                <a:spcPts val="1200"/>
              </a:spcAft>
              <a:defRPr sz="2000">
                <a:latin typeface="Avenir Book" panose="02000503020000020003" pitchFamily="2" charset="0"/>
              </a:defRPr>
            </a:lvl1pPr>
            <a:lvl2pPr>
              <a:spcBef>
                <a:spcPts val="0"/>
              </a:spcBef>
              <a:spcAft>
                <a:spcPts val="1200"/>
              </a:spcAft>
              <a:defRPr sz="1800">
                <a:latin typeface="Avenir Book" panose="02000503020000020003" pitchFamily="2" charset="0"/>
              </a:defRPr>
            </a:lvl2pPr>
            <a:lvl3pPr>
              <a:spcBef>
                <a:spcPts val="0"/>
              </a:spcBef>
              <a:spcAft>
                <a:spcPts val="1200"/>
              </a:spcAft>
              <a:defRPr sz="1600">
                <a:latin typeface="Avenir Book" panose="02000503020000020003" pitchFamily="2" charset="0"/>
              </a:defRPr>
            </a:lvl3pPr>
            <a:lvl4pPr>
              <a:spcBef>
                <a:spcPts val="0"/>
              </a:spcBef>
              <a:spcAft>
                <a:spcPts val="1200"/>
              </a:spcAft>
              <a:defRPr sz="1400">
                <a:latin typeface="Avenir Book" panose="02000503020000020003" pitchFamily="2" charset="0"/>
              </a:defRPr>
            </a:lvl4pPr>
            <a:lvl5pPr>
              <a:spcBef>
                <a:spcPts val="0"/>
              </a:spcBef>
              <a:spcAft>
                <a:spcPts val="1200"/>
              </a:spcAft>
              <a:defRPr sz="1400">
                <a:latin typeface="Avenir Book" panose="02000503020000020003"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57200" y="6356350"/>
            <a:ext cx="2895600" cy="365125"/>
          </a:xfrm>
        </p:spPr>
        <p:txBody>
          <a:bodyPr/>
          <a:lstStyle>
            <a:lvl1pPr algn="l">
              <a:defRPr/>
            </a:lvl1pPr>
          </a:lstStyle>
          <a:p>
            <a:r>
              <a:rPr lang="en-US" dirty="0"/>
              <a:t>RI Webinar Series</a:t>
            </a:r>
          </a:p>
        </p:txBody>
      </p:sp>
      <p:sp>
        <p:nvSpPr>
          <p:cNvPr id="6" name="Slide Number Placeholder 5"/>
          <p:cNvSpPr>
            <a:spLocks noGrp="1"/>
          </p:cNvSpPr>
          <p:nvPr>
            <p:ph type="sldNum" sz="quarter" idx="12"/>
          </p:nvPr>
        </p:nvSpPr>
        <p:spPr/>
        <p:txBody>
          <a:bodyPr/>
          <a:lstStyle/>
          <a:p>
            <a:r>
              <a:rPr lang="en-US" dirty="0"/>
              <a:t>-</a:t>
            </a:r>
            <a:fld id="{A3773F58-76C6-2547-A1EE-768CC826023F}" type="slidenum">
              <a:rPr lang="en-US" smtClean="0"/>
              <a:t>‹#›</a:t>
            </a:fld>
            <a:r>
              <a:rPr lang="en-US" dirty="0"/>
              <a:t>-</a:t>
            </a:r>
          </a:p>
        </p:txBody>
      </p:sp>
      <p:cxnSp>
        <p:nvCxnSpPr>
          <p:cNvPr id="8" name="Straight Connector 7">
            <a:extLst>
              <a:ext uri="{FF2B5EF4-FFF2-40B4-BE49-F238E27FC236}">
                <a16:creationId xmlns:a16="http://schemas.microsoft.com/office/drawing/2014/main" id="{1C35D15B-E535-7C47-8090-A39E6B9BEF7E}"/>
              </a:ext>
            </a:extLst>
          </p:cNvPr>
          <p:cNvCxnSpPr/>
          <p:nvPr userDrawn="1"/>
        </p:nvCxnSpPr>
        <p:spPr>
          <a:xfrm>
            <a:off x="457200" y="1417638"/>
            <a:ext cx="8229600" cy="0"/>
          </a:xfrm>
          <a:prstGeom prst="line">
            <a:avLst/>
          </a:prstGeom>
        </p:spPr>
        <p:style>
          <a:lnRef idx="2">
            <a:schemeClr val="accent2"/>
          </a:lnRef>
          <a:fillRef idx="0">
            <a:schemeClr val="accent2"/>
          </a:fillRef>
          <a:effectRef idx="1">
            <a:schemeClr val="accent2"/>
          </a:effectRef>
          <a:fontRef idx="minor">
            <a:schemeClr val="tx1"/>
          </a:fontRef>
        </p:style>
      </p:cxnSp>
      <p:sp>
        <p:nvSpPr>
          <p:cNvPr id="9" name="Oval 8">
            <a:extLst>
              <a:ext uri="{FF2B5EF4-FFF2-40B4-BE49-F238E27FC236}">
                <a16:creationId xmlns:a16="http://schemas.microsoft.com/office/drawing/2014/main" id="{B4EC027E-9E52-2F4A-9356-7A8F04E45CD0}"/>
              </a:ext>
            </a:extLst>
          </p:cNvPr>
          <p:cNvSpPr/>
          <p:nvPr userDrawn="1"/>
        </p:nvSpPr>
        <p:spPr>
          <a:xfrm>
            <a:off x="4169734" y="5906278"/>
            <a:ext cx="804532" cy="804894"/>
          </a:xfrm>
          <a:prstGeom prst="ellipse">
            <a:avLst/>
          </a:prstGeom>
          <a:blipFill>
            <a:blip r:embed="rId2"/>
            <a:stretch>
              <a:fillRect/>
            </a:stretch>
          </a:blipFill>
          <a:ln w="50800">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33179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9EC802-240A-4849-A34D-9A9ACD0D5662}" type="datetime1">
              <a:rPr lang="en-US" smtClean="0"/>
              <a:t>1/22/20</a:t>
            </a:fld>
            <a:endParaRPr lang="en-US"/>
          </a:p>
        </p:txBody>
      </p:sp>
      <p:sp>
        <p:nvSpPr>
          <p:cNvPr id="5" name="Footer Placeholder 4"/>
          <p:cNvSpPr>
            <a:spLocks noGrp="1"/>
          </p:cNvSpPr>
          <p:nvPr>
            <p:ph type="ftr" sz="quarter" idx="11"/>
          </p:nvPr>
        </p:nvSpPr>
        <p:spPr/>
        <p:txBody>
          <a:bodyPr/>
          <a:lstStyle/>
          <a:p>
            <a:r>
              <a:rPr lang="en-US"/>
              <a:t>RI Webinar Series</a:t>
            </a:r>
          </a:p>
        </p:txBody>
      </p:sp>
      <p:sp>
        <p:nvSpPr>
          <p:cNvPr id="6" name="Slide Number Placeholder 5"/>
          <p:cNvSpPr>
            <a:spLocks noGrp="1"/>
          </p:cNvSpPr>
          <p:nvPr>
            <p:ph type="sldNum" sz="quarter" idx="12"/>
          </p:nvPr>
        </p:nvSpPr>
        <p:spPr/>
        <p:txBody>
          <a:bodyPr/>
          <a:lstStyle/>
          <a:p>
            <a:fld id="{A3773F58-76C6-2547-A1EE-768CC826023F}" type="slidenum">
              <a:rPr lang="en-US" smtClean="0"/>
              <a:t>‹#›</a:t>
            </a:fld>
            <a:endParaRPr lang="en-US"/>
          </a:p>
        </p:txBody>
      </p:sp>
    </p:spTree>
    <p:extLst>
      <p:ext uri="{BB962C8B-B14F-4D97-AF65-F5344CB8AC3E}">
        <p14:creationId xmlns:p14="http://schemas.microsoft.com/office/powerpoint/2010/main" val="2422771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C8A00CD-F00D-924E-B6CF-8686E35C45F5}" type="datetime1">
              <a:rPr lang="en-US" smtClean="0"/>
              <a:t>1/22/20</a:t>
            </a:fld>
            <a:endParaRPr lang="en-US"/>
          </a:p>
        </p:txBody>
      </p:sp>
      <p:sp>
        <p:nvSpPr>
          <p:cNvPr id="6" name="Footer Placeholder 5"/>
          <p:cNvSpPr>
            <a:spLocks noGrp="1"/>
          </p:cNvSpPr>
          <p:nvPr>
            <p:ph type="ftr" sz="quarter" idx="11"/>
          </p:nvPr>
        </p:nvSpPr>
        <p:spPr/>
        <p:txBody>
          <a:bodyPr/>
          <a:lstStyle/>
          <a:p>
            <a:r>
              <a:rPr lang="en-US"/>
              <a:t>RI Webinar Series</a:t>
            </a:r>
          </a:p>
        </p:txBody>
      </p:sp>
      <p:sp>
        <p:nvSpPr>
          <p:cNvPr id="7" name="Slide Number Placeholder 6"/>
          <p:cNvSpPr>
            <a:spLocks noGrp="1"/>
          </p:cNvSpPr>
          <p:nvPr>
            <p:ph type="sldNum" sz="quarter" idx="12"/>
          </p:nvPr>
        </p:nvSpPr>
        <p:spPr/>
        <p:txBody>
          <a:bodyPr/>
          <a:lstStyle/>
          <a:p>
            <a:fld id="{A3773F58-76C6-2547-A1EE-768CC826023F}" type="slidenum">
              <a:rPr lang="en-US" smtClean="0"/>
              <a:t>‹#›</a:t>
            </a:fld>
            <a:endParaRPr lang="en-US"/>
          </a:p>
        </p:txBody>
      </p:sp>
    </p:spTree>
    <p:extLst>
      <p:ext uri="{BB962C8B-B14F-4D97-AF65-F5344CB8AC3E}">
        <p14:creationId xmlns:p14="http://schemas.microsoft.com/office/powerpoint/2010/main" val="4023312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8B264D5C-DE93-0047-A75B-618EE0E018EF}"/>
              </a:ext>
            </a:extLst>
          </p:cNvPr>
          <p:cNvCxnSpPr/>
          <p:nvPr userDrawn="1"/>
        </p:nvCxnSpPr>
        <p:spPr>
          <a:xfrm>
            <a:off x="457200" y="6126163"/>
            <a:ext cx="8229600"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1" name="Straight Connector 10">
            <a:extLst>
              <a:ext uri="{FF2B5EF4-FFF2-40B4-BE49-F238E27FC236}">
                <a16:creationId xmlns:a16="http://schemas.microsoft.com/office/drawing/2014/main" id="{C27966F5-A61C-9E41-BFA3-5EE7400DC77A}"/>
              </a:ext>
            </a:extLst>
          </p:cNvPr>
          <p:cNvCxnSpPr/>
          <p:nvPr userDrawn="1"/>
        </p:nvCxnSpPr>
        <p:spPr>
          <a:xfrm>
            <a:off x="457200" y="1417638"/>
            <a:ext cx="8229600" cy="0"/>
          </a:xfrm>
          <a:prstGeom prst="line">
            <a:avLst/>
          </a:prstGeom>
        </p:spPr>
        <p:style>
          <a:lnRef idx="2">
            <a:schemeClr val="accent2"/>
          </a:lnRef>
          <a:fillRef idx="0">
            <a:schemeClr val="accent2"/>
          </a:fillRef>
          <a:effectRef idx="1">
            <a:schemeClr val="accent2"/>
          </a:effectRef>
          <a:fontRef idx="minor">
            <a:schemeClr val="tx1"/>
          </a:fontRef>
        </p:style>
      </p:cxnSp>
      <p:sp>
        <p:nvSpPr>
          <p:cNvPr id="12" name="Oval 11">
            <a:extLst>
              <a:ext uri="{FF2B5EF4-FFF2-40B4-BE49-F238E27FC236}">
                <a16:creationId xmlns:a16="http://schemas.microsoft.com/office/drawing/2014/main" id="{63B7896B-1C17-204D-AE39-A762CBB9C1A1}"/>
              </a:ext>
            </a:extLst>
          </p:cNvPr>
          <p:cNvSpPr/>
          <p:nvPr userDrawn="1"/>
        </p:nvSpPr>
        <p:spPr>
          <a:xfrm>
            <a:off x="4169734" y="5906278"/>
            <a:ext cx="804532" cy="804894"/>
          </a:xfrm>
          <a:prstGeom prst="ellipse">
            <a:avLst/>
          </a:prstGeom>
          <a:blipFill>
            <a:blip r:embed="rId2"/>
            <a:stretch>
              <a:fillRect/>
            </a:stretch>
          </a:blipFill>
          <a:ln w="50800">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Footer Placeholder 4">
            <a:extLst>
              <a:ext uri="{FF2B5EF4-FFF2-40B4-BE49-F238E27FC236}">
                <a16:creationId xmlns:a16="http://schemas.microsoft.com/office/drawing/2014/main" id="{8C0FB09F-4A1D-5946-ABD1-8AB38F0E658D}"/>
              </a:ext>
            </a:extLst>
          </p:cNvPr>
          <p:cNvSpPr>
            <a:spLocks noGrp="1"/>
          </p:cNvSpPr>
          <p:nvPr>
            <p:ph type="ftr" sz="quarter" idx="11"/>
          </p:nvPr>
        </p:nvSpPr>
        <p:spPr>
          <a:xfrm>
            <a:off x="457200" y="6356350"/>
            <a:ext cx="2895600" cy="365125"/>
          </a:xfrm>
        </p:spPr>
        <p:txBody>
          <a:bodyPr/>
          <a:lstStyle>
            <a:lvl1pPr algn="l">
              <a:defRPr/>
            </a:lvl1pPr>
          </a:lstStyle>
          <a:p>
            <a:r>
              <a:rPr lang="en-US" dirty="0"/>
              <a:t>RI Webinar Series</a:t>
            </a:r>
          </a:p>
        </p:txBody>
      </p:sp>
      <p:sp>
        <p:nvSpPr>
          <p:cNvPr id="14" name="Slide Number Placeholder 5">
            <a:extLst>
              <a:ext uri="{FF2B5EF4-FFF2-40B4-BE49-F238E27FC236}">
                <a16:creationId xmlns:a16="http://schemas.microsoft.com/office/drawing/2014/main" id="{893A7728-1FD7-554F-A53A-97A069497024}"/>
              </a:ext>
            </a:extLst>
          </p:cNvPr>
          <p:cNvSpPr>
            <a:spLocks noGrp="1"/>
          </p:cNvSpPr>
          <p:nvPr>
            <p:ph type="sldNum" sz="quarter" idx="12"/>
          </p:nvPr>
        </p:nvSpPr>
        <p:spPr>
          <a:xfrm>
            <a:off x="6553200" y="6356350"/>
            <a:ext cx="2133600" cy="365125"/>
          </a:xfrm>
        </p:spPr>
        <p:txBody>
          <a:bodyPr/>
          <a:lstStyle/>
          <a:p>
            <a:r>
              <a:rPr lang="en-US" dirty="0"/>
              <a:t>-</a:t>
            </a:r>
            <a:fld id="{A3773F58-76C6-2547-A1EE-768CC826023F}" type="slidenum">
              <a:rPr lang="en-US" smtClean="0"/>
              <a:t>‹#›</a:t>
            </a:fld>
            <a:r>
              <a:rPr lang="en-US" dirty="0"/>
              <a:t>-</a:t>
            </a:r>
          </a:p>
        </p:txBody>
      </p:sp>
    </p:spTree>
    <p:extLst>
      <p:ext uri="{BB962C8B-B14F-4D97-AF65-F5344CB8AC3E}">
        <p14:creationId xmlns:p14="http://schemas.microsoft.com/office/powerpoint/2010/main" val="2408439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9DC89C2-5461-454A-802A-710249A56931}" type="datetime1">
              <a:rPr lang="en-US" smtClean="0"/>
              <a:t>1/22/20</a:t>
            </a:fld>
            <a:endParaRPr lang="en-US"/>
          </a:p>
        </p:txBody>
      </p:sp>
      <p:sp>
        <p:nvSpPr>
          <p:cNvPr id="4" name="Footer Placeholder 3"/>
          <p:cNvSpPr>
            <a:spLocks noGrp="1"/>
          </p:cNvSpPr>
          <p:nvPr>
            <p:ph type="ftr" sz="quarter" idx="11"/>
          </p:nvPr>
        </p:nvSpPr>
        <p:spPr/>
        <p:txBody>
          <a:bodyPr/>
          <a:lstStyle/>
          <a:p>
            <a:r>
              <a:rPr lang="en-US"/>
              <a:t>RI Webinar Series</a:t>
            </a:r>
          </a:p>
        </p:txBody>
      </p:sp>
      <p:sp>
        <p:nvSpPr>
          <p:cNvPr id="5" name="Slide Number Placeholder 4"/>
          <p:cNvSpPr>
            <a:spLocks noGrp="1"/>
          </p:cNvSpPr>
          <p:nvPr>
            <p:ph type="sldNum" sz="quarter" idx="12"/>
          </p:nvPr>
        </p:nvSpPr>
        <p:spPr/>
        <p:txBody>
          <a:bodyPr/>
          <a:lstStyle/>
          <a:p>
            <a:fld id="{A3773F58-76C6-2547-A1EE-768CC826023F}" type="slidenum">
              <a:rPr lang="en-US" smtClean="0"/>
              <a:t>‹#›</a:t>
            </a:fld>
            <a:endParaRPr lang="en-US"/>
          </a:p>
        </p:txBody>
      </p:sp>
    </p:spTree>
    <p:extLst>
      <p:ext uri="{BB962C8B-B14F-4D97-AF65-F5344CB8AC3E}">
        <p14:creationId xmlns:p14="http://schemas.microsoft.com/office/powerpoint/2010/main" val="3914481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63E302-6E31-714F-BAAF-04E850B778BF}" type="datetime1">
              <a:rPr lang="en-US" smtClean="0"/>
              <a:t>1/22/20</a:t>
            </a:fld>
            <a:endParaRPr lang="en-US"/>
          </a:p>
        </p:txBody>
      </p:sp>
      <p:sp>
        <p:nvSpPr>
          <p:cNvPr id="3" name="Footer Placeholder 2"/>
          <p:cNvSpPr>
            <a:spLocks noGrp="1"/>
          </p:cNvSpPr>
          <p:nvPr>
            <p:ph type="ftr" sz="quarter" idx="11"/>
          </p:nvPr>
        </p:nvSpPr>
        <p:spPr/>
        <p:txBody>
          <a:bodyPr/>
          <a:lstStyle/>
          <a:p>
            <a:r>
              <a:rPr lang="en-US"/>
              <a:t>RI Webinar Series</a:t>
            </a:r>
          </a:p>
        </p:txBody>
      </p:sp>
      <p:sp>
        <p:nvSpPr>
          <p:cNvPr id="4" name="Slide Number Placeholder 3"/>
          <p:cNvSpPr>
            <a:spLocks noGrp="1"/>
          </p:cNvSpPr>
          <p:nvPr>
            <p:ph type="sldNum" sz="quarter" idx="12"/>
          </p:nvPr>
        </p:nvSpPr>
        <p:spPr/>
        <p:txBody>
          <a:bodyPr/>
          <a:lstStyle/>
          <a:p>
            <a:fld id="{A3773F58-76C6-2547-A1EE-768CC826023F}" type="slidenum">
              <a:rPr lang="en-US" smtClean="0"/>
              <a:t>‹#›</a:t>
            </a:fld>
            <a:endParaRPr lang="en-US"/>
          </a:p>
        </p:txBody>
      </p:sp>
    </p:spTree>
    <p:extLst>
      <p:ext uri="{BB962C8B-B14F-4D97-AF65-F5344CB8AC3E}">
        <p14:creationId xmlns:p14="http://schemas.microsoft.com/office/powerpoint/2010/main" val="2118608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DBEA369-AA07-144E-A700-90A0154AE8A7}" type="datetime1">
              <a:rPr lang="en-US" smtClean="0"/>
              <a:t>1/22/20</a:t>
            </a:fld>
            <a:endParaRPr lang="en-US"/>
          </a:p>
        </p:txBody>
      </p:sp>
      <p:sp>
        <p:nvSpPr>
          <p:cNvPr id="6" name="Footer Placeholder 5"/>
          <p:cNvSpPr>
            <a:spLocks noGrp="1"/>
          </p:cNvSpPr>
          <p:nvPr>
            <p:ph type="ftr" sz="quarter" idx="11"/>
          </p:nvPr>
        </p:nvSpPr>
        <p:spPr/>
        <p:txBody>
          <a:bodyPr/>
          <a:lstStyle/>
          <a:p>
            <a:r>
              <a:rPr lang="en-US"/>
              <a:t>RI Webinar Series</a:t>
            </a:r>
          </a:p>
        </p:txBody>
      </p:sp>
      <p:sp>
        <p:nvSpPr>
          <p:cNvPr id="7" name="Slide Number Placeholder 6"/>
          <p:cNvSpPr>
            <a:spLocks noGrp="1"/>
          </p:cNvSpPr>
          <p:nvPr>
            <p:ph type="sldNum" sz="quarter" idx="12"/>
          </p:nvPr>
        </p:nvSpPr>
        <p:spPr/>
        <p:txBody>
          <a:bodyPr/>
          <a:lstStyle/>
          <a:p>
            <a:fld id="{A3773F58-76C6-2547-A1EE-768CC826023F}" type="slidenum">
              <a:rPr lang="en-US" smtClean="0"/>
              <a:t>‹#›</a:t>
            </a:fld>
            <a:endParaRPr lang="en-US"/>
          </a:p>
        </p:txBody>
      </p:sp>
    </p:spTree>
    <p:extLst>
      <p:ext uri="{BB962C8B-B14F-4D97-AF65-F5344CB8AC3E}">
        <p14:creationId xmlns:p14="http://schemas.microsoft.com/office/powerpoint/2010/main" val="3583413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1AE287-A750-9848-8983-C9D4159BA821}" type="datetime1">
              <a:rPr lang="en-US" smtClean="0"/>
              <a:t>1/22/20</a:t>
            </a:fld>
            <a:endParaRPr lang="en-US"/>
          </a:p>
        </p:txBody>
      </p:sp>
      <p:sp>
        <p:nvSpPr>
          <p:cNvPr id="6" name="Footer Placeholder 5"/>
          <p:cNvSpPr>
            <a:spLocks noGrp="1"/>
          </p:cNvSpPr>
          <p:nvPr>
            <p:ph type="ftr" sz="quarter" idx="11"/>
          </p:nvPr>
        </p:nvSpPr>
        <p:spPr/>
        <p:txBody>
          <a:bodyPr/>
          <a:lstStyle/>
          <a:p>
            <a:r>
              <a:rPr lang="en-US"/>
              <a:t>RI Webinar Series</a:t>
            </a:r>
          </a:p>
        </p:txBody>
      </p:sp>
      <p:sp>
        <p:nvSpPr>
          <p:cNvPr id="7" name="Slide Number Placeholder 6"/>
          <p:cNvSpPr>
            <a:spLocks noGrp="1"/>
          </p:cNvSpPr>
          <p:nvPr>
            <p:ph type="sldNum" sz="quarter" idx="12"/>
          </p:nvPr>
        </p:nvSpPr>
        <p:spPr/>
        <p:txBody>
          <a:bodyPr/>
          <a:lstStyle/>
          <a:p>
            <a:fld id="{A3773F58-76C6-2547-A1EE-768CC826023F}" type="slidenum">
              <a:rPr lang="en-US" smtClean="0"/>
              <a:t>‹#›</a:t>
            </a:fld>
            <a:endParaRPr lang="en-US"/>
          </a:p>
        </p:txBody>
      </p:sp>
    </p:spTree>
    <p:extLst>
      <p:ext uri="{BB962C8B-B14F-4D97-AF65-F5344CB8AC3E}">
        <p14:creationId xmlns:p14="http://schemas.microsoft.com/office/powerpoint/2010/main" val="1427346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2BD385-4B43-6E4E-8F0F-00F99A9AF6C4}" type="datetime1">
              <a:rPr lang="en-US" smtClean="0"/>
              <a:t>1/22/20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RI Webinar Series</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773F58-76C6-2547-A1EE-768CC826023F}" type="slidenum">
              <a:rPr lang="en-US" smtClean="0"/>
              <a:t>‹#›</a:t>
            </a:fld>
            <a:endParaRPr lang="en-US"/>
          </a:p>
        </p:txBody>
      </p:sp>
    </p:spTree>
    <p:extLst>
      <p:ext uri="{BB962C8B-B14F-4D97-AF65-F5344CB8AC3E}">
        <p14:creationId xmlns:p14="http://schemas.microsoft.com/office/powerpoint/2010/main" val="3289069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zoom.us/webinar/register/WN_R-Tv25OlRF6gJKgoK4uAuw" TargetMode="External"/><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hyperlink" Target="mailto:jmcguinness@realationship-impact.com" TargetMode="External"/><Relationship Id="rId2" Type="http://schemas.openxmlformats.org/officeDocument/2006/relationships/hyperlink" Target="http://www.relationship-impact.com/" TargetMode="Externa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hyperlink" Target="mailto:gbrady@relationship-impact.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relationship-impact.com/free-team-assessment/"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2E43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screenshot, food, drawing&#10;&#10;Description automatically generated">
            <a:extLst>
              <a:ext uri="{FF2B5EF4-FFF2-40B4-BE49-F238E27FC236}">
                <a16:creationId xmlns:a16="http://schemas.microsoft.com/office/drawing/2014/main" id="{ABACC370-BE50-A940-80E1-8AF50935737D}"/>
              </a:ext>
            </a:extLst>
          </p:cNvPr>
          <p:cNvPicPr>
            <a:picLocks noChangeAspect="1"/>
          </p:cNvPicPr>
          <p:nvPr/>
        </p:nvPicPr>
        <p:blipFill>
          <a:blip r:embed="rId2"/>
          <a:stretch>
            <a:fillRect/>
          </a:stretch>
        </p:blipFill>
        <p:spPr>
          <a:xfrm>
            <a:off x="1485900" y="839813"/>
            <a:ext cx="6210300" cy="5210337"/>
          </a:xfrm>
          <a:prstGeom prst="rect">
            <a:avLst/>
          </a:prstGeom>
        </p:spPr>
      </p:pic>
    </p:spTree>
    <p:extLst>
      <p:ext uri="{BB962C8B-B14F-4D97-AF65-F5344CB8AC3E}">
        <p14:creationId xmlns:p14="http://schemas.microsoft.com/office/powerpoint/2010/main" val="30697667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3">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0"/>
          </a:xfrm>
          <a:prstGeom prst="rect">
            <a:avLst/>
          </a:prstGeom>
          <a:solidFill>
            <a:srgbClr val="585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0" name="Picture 15">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12500" r="12500"/>
          <a:stretch/>
        </p:blipFill>
        <p:spPr>
          <a:xfrm>
            <a:off x="0" y="0"/>
            <a:ext cx="9144000" cy="6858000"/>
          </a:xfrm>
          <a:prstGeom prst="rect">
            <a:avLst/>
          </a:prstGeom>
        </p:spPr>
      </p:pic>
      <p:sp>
        <p:nvSpPr>
          <p:cNvPr id="18" name="Freeform: Shape 17">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5410" y="-3970"/>
            <a:ext cx="7748362" cy="6874811"/>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0" name="Rectangle 9">
            <a:hlinkClick r:id="rId3"/>
            <a:extLst>
              <a:ext uri="{FF2B5EF4-FFF2-40B4-BE49-F238E27FC236}">
                <a16:creationId xmlns:a16="http://schemas.microsoft.com/office/drawing/2014/main" id="{B081F99B-5AF9-CE45-A6CD-072D22F53656}"/>
              </a:ext>
            </a:extLst>
          </p:cNvPr>
          <p:cNvSpPr/>
          <p:nvPr/>
        </p:nvSpPr>
        <p:spPr>
          <a:xfrm>
            <a:off x="2562726" y="5841710"/>
            <a:ext cx="3994485" cy="424206"/>
          </a:xfrm>
          <a:prstGeom prst="rect">
            <a:avLst/>
          </a:prstGeom>
          <a:solidFill>
            <a:srgbClr val="72A492"/>
          </a:solidFill>
          <a:ln>
            <a:solidFill>
              <a:srgbClr val="72A49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REGISTER for February 26</a:t>
            </a:r>
            <a:r>
              <a:rPr lang="en-US" baseline="30000" dirty="0"/>
              <a:t>th</a:t>
            </a:r>
            <a:r>
              <a:rPr lang="en-US" dirty="0"/>
              <a:t> Webinar</a:t>
            </a:r>
          </a:p>
        </p:txBody>
      </p:sp>
      <p:pic>
        <p:nvPicPr>
          <p:cNvPr id="3" name="Picture 2" descr="A picture containing food&#10;&#10;Description automatically generated">
            <a:extLst>
              <a:ext uri="{FF2B5EF4-FFF2-40B4-BE49-F238E27FC236}">
                <a16:creationId xmlns:a16="http://schemas.microsoft.com/office/drawing/2014/main" id="{89E1E580-5C3C-384F-978C-347AAED9F241}"/>
              </a:ext>
            </a:extLst>
          </p:cNvPr>
          <p:cNvPicPr>
            <a:picLocks noChangeAspect="1"/>
          </p:cNvPicPr>
          <p:nvPr/>
        </p:nvPicPr>
        <p:blipFill>
          <a:blip r:embed="rId4"/>
          <a:stretch>
            <a:fillRect/>
          </a:stretch>
        </p:blipFill>
        <p:spPr>
          <a:xfrm>
            <a:off x="1750596" y="592085"/>
            <a:ext cx="5640698" cy="5020924"/>
          </a:xfrm>
          <a:prstGeom prst="rect">
            <a:avLst/>
          </a:prstGeom>
        </p:spPr>
      </p:pic>
    </p:spTree>
    <p:extLst>
      <p:ext uri="{BB962C8B-B14F-4D97-AF65-F5344CB8AC3E}">
        <p14:creationId xmlns:p14="http://schemas.microsoft.com/office/powerpoint/2010/main" val="3466712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19D22-609F-4B48-9357-E59C03359E94}"/>
              </a:ext>
            </a:extLst>
          </p:cNvPr>
          <p:cNvSpPr>
            <a:spLocks noGrp="1"/>
          </p:cNvSpPr>
          <p:nvPr>
            <p:ph type="title"/>
          </p:nvPr>
        </p:nvSpPr>
        <p:spPr/>
        <p:txBody>
          <a:bodyPr>
            <a:normAutofit/>
          </a:bodyPr>
          <a:lstStyle/>
          <a:p>
            <a:r>
              <a:rPr lang="en-US" dirty="0"/>
              <a:t>Relationship Impact, LLC</a:t>
            </a:r>
            <a:br>
              <a:rPr lang="en-US" dirty="0"/>
            </a:br>
            <a:r>
              <a:rPr lang="en-US" sz="1800" dirty="0">
                <a:hlinkClick r:id="rId2"/>
              </a:rPr>
              <a:t>www.relationship-impact.com</a:t>
            </a:r>
            <a:endParaRPr lang="en-US" dirty="0"/>
          </a:p>
        </p:txBody>
      </p:sp>
      <p:sp>
        <p:nvSpPr>
          <p:cNvPr id="4" name="Footer Placeholder 3">
            <a:extLst>
              <a:ext uri="{FF2B5EF4-FFF2-40B4-BE49-F238E27FC236}">
                <a16:creationId xmlns:a16="http://schemas.microsoft.com/office/drawing/2014/main" id="{462584BD-E6E1-C144-A357-AA15301A9821}"/>
              </a:ext>
            </a:extLst>
          </p:cNvPr>
          <p:cNvSpPr>
            <a:spLocks noGrp="1"/>
          </p:cNvSpPr>
          <p:nvPr>
            <p:ph type="ftr" sz="quarter" idx="11"/>
          </p:nvPr>
        </p:nvSpPr>
        <p:spPr/>
        <p:txBody>
          <a:bodyPr/>
          <a:lstStyle/>
          <a:p>
            <a:r>
              <a:rPr lang="en-US"/>
              <a:t>RI Webinar Series</a:t>
            </a:r>
            <a:endParaRPr lang="en-US" dirty="0"/>
          </a:p>
        </p:txBody>
      </p:sp>
      <p:sp>
        <p:nvSpPr>
          <p:cNvPr id="5" name="Slide Number Placeholder 4">
            <a:extLst>
              <a:ext uri="{FF2B5EF4-FFF2-40B4-BE49-F238E27FC236}">
                <a16:creationId xmlns:a16="http://schemas.microsoft.com/office/drawing/2014/main" id="{CDF0902E-0D5D-7940-AFE5-0FD0F09E32C3}"/>
              </a:ext>
            </a:extLst>
          </p:cNvPr>
          <p:cNvSpPr>
            <a:spLocks noGrp="1"/>
          </p:cNvSpPr>
          <p:nvPr>
            <p:ph type="sldNum" sz="quarter" idx="12"/>
          </p:nvPr>
        </p:nvSpPr>
        <p:spPr/>
        <p:txBody>
          <a:bodyPr/>
          <a:lstStyle/>
          <a:p>
            <a:r>
              <a:rPr lang="en-US"/>
              <a:t>-</a:t>
            </a:r>
            <a:fld id="{A3773F58-76C6-2547-A1EE-768CC826023F}" type="slidenum">
              <a:rPr lang="en-US" smtClean="0"/>
              <a:t>11</a:t>
            </a:fld>
            <a:r>
              <a:rPr lang="en-US"/>
              <a:t>-</a:t>
            </a:r>
            <a:endParaRPr lang="en-US" dirty="0"/>
          </a:p>
        </p:txBody>
      </p:sp>
      <p:sp>
        <p:nvSpPr>
          <p:cNvPr id="6" name="Subtitle 2">
            <a:extLst>
              <a:ext uri="{FF2B5EF4-FFF2-40B4-BE49-F238E27FC236}">
                <a16:creationId xmlns:a16="http://schemas.microsoft.com/office/drawing/2014/main" id="{9D969FCE-6443-7248-8C6B-5955FA30EF00}"/>
              </a:ext>
            </a:extLst>
          </p:cNvPr>
          <p:cNvSpPr txBox="1">
            <a:spLocks/>
          </p:cNvSpPr>
          <p:nvPr/>
        </p:nvSpPr>
        <p:spPr>
          <a:xfrm>
            <a:off x="4572120" y="2078074"/>
            <a:ext cx="4031518" cy="1752600"/>
          </a:xfrm>
          <a:prstGeom prst="rect">
            <a:avLst/>
          </a:prstGeom>
        </p:spPr>
        <p:txBody>
          <a:bodyPr vert="horz" lIns="91440" tIns="45720" rIns="91440" bIns="45720" rtlCol="0">
            <a:normAutofit/>
          </a:bodyPr>
          <a:lstStyle/>
          <a:p>
            <a:pPr marL="0" marR="0" lvl="0" indent="0" algn="l" defTabSz="457200" rtl="0" eaLnBrk="1" fontAlgn="auto" latinLnBrk="0" hangingPunct="1">
              <a:lnSpc>
                <a:spcPct val="100000"/>
              </a:lnSpc>
              <a:spcBef>
                <a:spcPct val="20000"/>
              </a:spcBef>
              <a:spcAft>
                <a:spcPts val="0"/>
              </a:spcAft>
              <a:buClrTx/>
              <a:buSzTx/>
              <a:buFont typeface="Wingdings" charset="2"/>
              <a:buNone/>
              <a:tabLst/>
              <a:defRPr/>
            </a:pPr>
            <a:r>
              <a:rPr kumimoji="0" lang="en-US" sz="1600" b="0" i="0" u="sng" strike="noStrike" kern="1200" cap="none" spc="0" normalizeH="0" baseline="0" noProof="0" dirty="0">
                <a:ln>
                  <a:noFill/>
                </a:ln>
                <a:solidFill>
                  <a:srgbClr val="BC6D50"/>
                </a:solidFill>
                <a:effectLst/>
                <a:uLnTx/>
                <a:uFillTx/>
                <a:latin typeface="+mn-lt"/>
                <a:ea typeface="+mn-ea"/>
                <a:cs typeface="+mn-cs"/>
              </a:rPr>
              <a:t>East Coast – Jack McGuinness</a:t>
            </a:r>
            <a:endParaRPr kumimoji="0" lang="en-US" sz="1600" b="0" i="0" u="none" strike="noStrike" kern="1200" cap="none" spc="0" normalizeH="0" baseline="0" noProof="0" dirty="0">
              <a:ln>
                <a:noFill/>
              </a:ln>
              <a:solidFill>
                <a:srgbClr val="BC6D50"/>
              </a:solidFill>
              <a:effectLst/>
              <a:uLnTx/>
              <a:uFillTx/>
              <a:latin typeface="+mn-lt"/>
              <a:ea typeface="+mn-ea"/>
              <a:cs typeface="+mn-cs"/>
            </a:endParaRPr>
          </a:p>
          <a:p>
            <a:pPr marL="0" marR="0" lvl="0" indent="0" algn="l" defTabSz="457200" rtl="0" eaLnBrk="1" fontAlgn="auto" latinLnBrk="0" hangingPunct="1">
              <a:lnSpc>
                <a:spcPct val="100000"/>
              </a:lnSpc>
              <a:spcBef>
                <a:spcPct val="20000"/>
              </a:spcBef>
              <a:spcAft>
                <a:spcPts val="0"/>
              </a:spcAft>
              <a:buClrTx/>
              <a:buSzTx/>
              <a:buFont typeface="Wingdings" charset="2"/>
              <a:buNone/>
              <a:tabLst/>
              <a:defRPr/>
            </a:pPr>
            <a:r>
              <a:rPr kumimoji="0" lang="en-US" sz="1600" b="0" i="0" u="none" strike="noStrike" kern="1200" cap="none" spc="0" normalizeH="0" baseline="0" noProof="0" dirty="0">
                <a:ln>
                  <a:noFill/>
                </a:ln>
                <a:solidFill>
                  <a:srgbClr val="BC6D50"/>
                </a:solidFill>
                <a:effectLst/>
                <a:uLnTx/>
                <a:uFillTx/>
                <a:latin typeface="+mn-lt"/>
                <a:ea typeface="+mn-ea"/>
                <a:cs typeface="+mn-cs"/>
              </a:rPr>
              <a:t>5905 </a:t>
            </a:r>
            <a:r>
              <a:rPr kumimoji="0" lang="en-US" sz="1600" b="0" i="0" u="none" strike="noStrike" kern="1200" cap="none" spc="0" normalizeH="0" baseline="0" noProof="0" dirty="0" err="1">
                <a:ln>
                  <a:noFill/>
                </a:ln>
                <a:solidFill>
                  <a:srgbClr val="BC6D50"/>
                </a:solidFill>
                <a:effectLst/>
                <a:uLnTx/>
                <a:uFillTx/>
                <a:latin typeface="+mn-lt"/>
                <a:ea typeface="+mn-ea"/>
                <a:cs typeface="+mn-cs"/>
              </a:rPr>
              <a:t>Ramsgate</a:t>
            </a:r>
            <a:r>
              <a:rPr kumimoji="0" lang="en-US" sz="1600" b="0" i="0" u="none" strike="noStrike" kern="1200" cap="none" spc="0" normalizeH="0" baseline="0" noProof="0" dirty="0">
                <a:ln>
                  <a:noFill/>
                </a:ln>
                <a:solidFill>
                  <a:srgbClr val="BC6D50"/>
                </a:solidFill>
                <a:effectLst/>
                <a:uLnTx/>
                <a:uFillTx/>
                <a:latin typeface="+mn-lt"/>
                <a:ea typeface="+mn-ea"/>
                <a:cs typeface="+mn-cs"/>
              </a:rPr>
              <a:t> Road</a:t>
            </a:r>
          </a:p>
          <a:p>
            <a:pPr marL="0" marR="0" lvl="0" indent="0" algn="l" defTabSz="457200" rtl="0" eaLnBrk="1" fontAlgn="auto" latinLnBrk="0" hangingPunct="1">
              <a:lnSpc>
                <a:spcPct val="100000"/>
              </a:lnSpc>
              <a:spcBef>
                <a:spcPct val="20000"/>
              </a:spcBef>
              <a:spcAft>
                <a:spcPts val="0"/>
              </a:spcAft>
              <a:buClrTx/>
              <a:buSzTx/>
              <a:buFont typeface="Wingdings" charset="2"/>
              <a:buNone/>
              <a:tabLst/>
              <a:defRPr/>
            </a:pPr>
            <a:r>
              <a:rPr kumimoji="0" lang="en-US" sz="1600" b="0" i="0" u="none" strike="noStrike" kern="1200" cap="none" spc="0" normalizeH="0" baseline="0" noProof="0" dirty="0">
                <a:ln>
                  <a:noFill/>
                </a:ln>
                <a:solidFill>
                  <a:srgbClr val="BC6D50"/>
                </a:solidFill>
                <a:effectLst/>
                <a:uLnTx/>
                <a:uFillTx/>
                <a:latin typeface="+mn-lt"/>
                <a:ea typeface="+mn-ea"/>
                <a:cs typeface="+mn-cs"/>
              </a:rPr>
              <a:t>Bethesda, MD  20816</a:t>
            </a:r>
          </a:p>
          <a:p>
            <a:pPr marL="0" marR="0" lvl="0" indent="0" algn="l" defTabSz="457200" rtl="0" eaLnBrk="1" fontAlgn="auto" latinLnBrk="0" hangingPunct="1">
              <a:lnSpc>
                <a:spcPct val="100000"/>
              </a:lnSpc>
              <a:spcBef>
                <a:spcPct val="20000"/>
              </a:spcBef>
              <a:spcAft>
                <a:spcPts val="0"/>
              </a:spcAft>
              <a:buClrTx/>
              <a:buSzTx/>
              <a:buFont typeface="Wingdings" charset="2"/>
              <a:buNone/>
              <a:tabLst/>
              <a:defRPr/>
            </a:pPr>
            <a:r>
              <a:rPr kumimoji="0" lang="en-US" sz="1600" b="0" i="0" u="none" strike="noStrike" kern="1200" cap="none" spc="0" normalizeH="0" baseline="0" noProof="0" dirty="0">
                <a:ln>
                  <a:noFill/>
                </a:ln>
                <a:solidFill>
                  <a:srgbClr val="BC6D50"/>
                </a:solidFill>
                <a:effectLst/>
                <a:uLnTx/>
                <a:uFillTx/>
                <a:latin typeface="+mn-lt"/>
                <a:ea typeface="+mn-ea"/>
                <a:cs typeface="+mn-cs"/>
              </a:rPr>
              <a:t>301-785-9731</a:t>
            </a:r>
          </a:p>
          <a:p>
            <a:pPr marL="0" marR="0" lvl="0" indent="0" algn="l" defTabSz="457200" rtl="0" eaLnBrk="1" fontAlgn="auto" latinLnBrk="0" hangingPunct="1">
              <a:lnSpc>
                <a:spcPct val="100000"/>
              </a:lnSpc>
              <a:spcBef>
                <a:spcPct val="20000"/>
              </a:spcBef>
              <a:spcAft>
                <a:spcPts val="0"/>
              </a:spcAft>
              <a:buClrTx/>
              <a:buSzTx/>
              <a:buFont typeface="Wingdings" charset="2"/>
              <a:buNone/>
              <a:tabLst/>
              <a:defRPr/>
            </a:pPr>
            <a:r>
              <a:rPr kumimoji="0" lang="en-US" sz="1600" b="0" i="0" u="none" strike="noStrike" kern="1200" cap="none" spc="0" normalizeH="0" baseline="0" noProof="0" dirty="0">
                <a:ln>
                  <a:noFill/>
                </a:ln>
                <a:solidFill>
                  <a:srgbClr val="BC6D50"/>
                </a:solidFill>
                <a:effectLst/>
                <a:uLnTx/>
                <a:uFillTx/>
                <a:latin typeface="+mn-lt"/>
                <a:ea typeface="+mn-ea"/>
                <a:cs typeface="+mn-cs"/>
                <a:hlinkClick r:id="rId3"/>
              </a:rPr>
              <a:t>jmcguinness@relationship-impact.com</a:t>
            </a:r>
            <a:endParaRPr kumimoji="0" lang="en-US" sz="1600" b="0" i="0" u="none" strike="noStrike" kern="1200" cap="none" spc="0" normalizeH="0" baseline="0" noProof="0" dirty="0">
              <a:ln>
                <a:noFill/>
              </a:ln>
              <a:solidFill>
                <a:srgbClr val="BC6D50"/>
              </a:solidFill>
              <a:effectLst/>
              <a:uLnTx/>
              <a:uFillTx/>
              <a:latin typeface="+mn-lt"/>
              <a:ea typeface="+mn-ea"/>
              <a:cs typeface="+mn-cs"/>
            </a:endParaRPr>
          </a:p>
          <a:p>
            <a:pPr marL="0" marR="0" lvl="0" indent="0" algn="l" defTabSz="457200" rtl="0" eaLnBrk="1" fontAlgn="auto" latinLnBrk="0" hangingPunct="1">
              <a:lnSpc>
                <a:spcPct val="100000"/>
              </a:lnSpc>
              <a:spcBef>
                <a:spcPct val="20000"/>
              </a:spcBef>
              <a:spcAft>
                <a:spcPts val="0"/>
              </a:spcAft>
              <a:buClrTx/>
              <a:buSzTx/>
              <a:buFont typeface="Wingdings" charset="2"/>
              <a:buNone/>
              <a:tabLst/>
              <a:defRPr/>
            </a:pPr>
            <a:endParaRPr kumimoji="0" lang="en-US" sz="1600" b="0" i="0" u="none" strike="noStrike" kern="1200" cap="none" spc="0" normalizeH="0" baseline="0" noProof="0" dirty="0">
              <a:ln>
                <a:noFill/>
              </a:ln>
              <a:solidFill>
                <a:srgbClr val="BC6D50"/>
              </a:solidFill>
              <a:effectLst/>
              <a:uLnTx/>
              <a:uFillTx/>
              <a:latin typeface="+mn-lt"/>
              <a:ea typeface="+mn-ea"/>
              <a:cs typeface="+mn-cs"/>
            </a:endParaRPr>
          </a:p>
        </p:txBody>
      </p:sp>
      <p:sp>
        <p:nvSpPr>
          <p:cNvPr id="8" name="Subtitle 2">
            <a:extLst>
              <a:ext uri="{FF2B5EF4-FFF2-40B4-BE49-F238E27FC236}">
                <a16:creationId xmlns:a16="http://schemas.microsoft.com/office/drawing/2014/main" id="{FF0937CD-20FA-4946-8944-56B852B98DCF}"/>
              </a:ext>
            </a:extLst>
          </p:cNvPr>
          <p:cNvSpPr txBox="1">
            <a:spLocks/>
          </p:cNvSpPr>
          <p:nvPr/>
        </p:nvSpPr>
        <p:spPr>
          <a:xfrm>
            <a:off x="4572120" y="3830674"/>
            <a:ext cx="4031518" cy="1752600"/>
          </a:xfrm>
          <a:prstGeom prst="rect">
            <a:avLst/>
          </a:prstGeom>
        </p:spPr>
        <p:txBody>
          <a:bodyPr vert="horz" lIns="91440" tIns="45720" rIns="91440" bIns="45720" rtlCol="0">
            <a:normAutofit/>
          </a:bodyPr>
          <a:lstStyle/>
          <a:p>
            <a:pPr marL="0" marR="0" lvl="0" indent="0" algn="l" defTabSz="457200" rtl="0" eaLnBrk="1" fontAlgn="auto" latinLnBrk="0" hangingPunct="1">
              <a:lnSpc>
                <a:spcPct val="100000"/>
              </a:lnSpc>
              <a:spcBef>
                <a:spcPct val="20000"/>
              </a:spcBef>
              <a:spcAft>
                <a:spcPts val="0"/>
              </a:spcAft>
              <a:buClrTx/>
              <a:buSzTx/>
              <a:buFont typeface="Wingdings" charset="2"/>
              <a:buNone/>
              <a:tabLst/>
              <a:defRPr/>
            </a:pPr>
            <a:r>
              <a:rPr kumimoji="0" lang="en-US" sz="1600" b="0" i="0" u="sng" strike="noStrike" kern="1200" cap="none" spc="0" normalizeH="0" baseline="0" noProof="0" dirty="0">
                <a:ln>
                  <a:noFill/>
                </a:ln>
                <a:solidFill>
                  <a:srgbClr val="BC6D50"/>
                </a:solidFill>
                <a:effectLst/>
                <a:uLnTx/>
                <a:uFillTx/>
                <a:latin typeface="+mn-lt"/>
                <a:ea typeface="+mn-ea"/>
                <a:cs typeface="+mn-cs"/>
              </a:rPr>
              <a:t>West Coast – Gil Brady</a:t>
            </a:r>
          </a:p>
          <a:p>
            <a:pPr lvl="0">
              <a:spcBef>
                <a:spcPct val="20000"/>
              </a:spcBef>
            </a:pPr>
            <a:r>
              <a:rPr lang="en-US" sz="1600" dirty="0">
                <a:solidFill>
                  <a:srgbClr val="BC6D50"/>
                </a:solidFill>
              </a:rPr>
              <a:t>700 Balboa Ave</a:t>
            </a:r>
          </a:p>
          <a:p>
            <a:pPr lvl="0">
              <a:spcBef>
                <a:spcPct val="20000"/>
              </a:spcBef>
            </a:pPr>
            <a:r>
              <a:rPr lang="en-US" sz="1600" dirty="0">
                <a:solidFill>
                  <a:srgbClr val="BC6D50"/>
                </a:solidFill>
              </a:rPr>
              <a:t>Coronado CA 92118</a:t>
            </a:r>
            <a:endParaRPr kumimoji="0" lang="en-US" sz="1600" b="0" i="0" u="none" strike="noStrike" kern="1200" cap="none" spc="0" normalizeH="0" baseline="0" noProof="0" dirty="0">
              <a:ln>
                <a:noFill/>
              </a:ln>
              <a:solidFill>
                <a:srgbClr val="BC6D50"/>
              </a:solidFill>
              <a:effectLst/>
              <a:uLnTx/>
              <a:uFillTx/>
              <a:latin typeface="+mn-lt"/>
              <a:ea typeface="+mn-ea"/>
              <a:cs typeface="+mn-cs"/>
            </a:endParaRPr>
          </a:p>
          <a:p>
            <a:pPr lvl="0">
              <a:spcBef>
                <a:spcPct val="20000"/>
              </a:spcBef>
            </a:pPr>
            <a:r>
              <a:rPr lang="en-US" sz="1600" dirty="0">
                <a:solidFill>
                  <a:srgbClr val="BC6D50"/>
                </a:solidFill>
              </a:rPr>
              <a:t>703-431-7486</a:t>
            </a:r>
          </a:p>
          <a:p>
            <a:pPr lvl="0">
              <a:spcBef>
                <a:spcPct val="20000"/>
              </a:spcBef>
            </a:pPr>
            <a:r>
              <a:rPr kumimoji="0" lang="en-US" sz="1600" b="0" i="0" u="none" strike="noStrike" kern="1200" cap="none" spc="0" normalizeH="0" baseline="0" noProof="0" dirty="0">
                <a:ln>
                  <a:noFill/>
                </a:ln>
                <a:solidFill>
                  <a:srgbClr val="BC6D50"/>
                </a:solidFill>
                <a:effectLst/>
                <a:uLnTx/>
                <a:uFillTx/>
                <a:latin typeface="+mn-lt"/>
                <a:ea typeface="+mn-ea"/>
                <a:cs typeface="+mn-cs"/>
                <a:hlinkClick r:id="rId4"/>
              </a:rPr>
              <a:t>gbrady@relationship-impact.com</a:t>
            </a:r>
            <a:endParaRPr kumimoji="0" lang="en-US" sz="1600" b="0" i="0" u="none" strike="noStrike" kern="1200" cap="none" spc="0" normalizeH="0" baseline="0" noProof="0" dirty="0">
              <a:ln>
                <a:noFill/>
              </a:ln>
              <a:solidFill>
                <a:srgbClr val="BC6D50"/>
              </a:solidFill>
              <a:effectLst/>
              <a:uLnTx/>
              <a:uFillTx/>
              <a:latin typeface="+mn-lt"/>
              <a:ea typeface="+mn-ea"/>
              <a:cs typeface="+mn-cs"/>
            </a:endParaRPr>
          </a:p>
          <a:p>
            <a:pPr lvl="0">
              <a:spcBef>
                <a:spcPct val="20000"/>
              </a:spcBef>
            </a:pPr>
            <a:endParaRPr kumimoji="0" lang="en-US" sz="1600" b="0" i="0" u="none" strike="noStrike" kern="1200" cap="none" spc="0" normalizeH="0" baseline="0" noProof="0" dirty="0">
              <a:ln>
                <a:noFill/>
              </a:ln>
              <a:solidFill>
                <a:srgbClr val="BC6D50"/>
              </a:solidFill>
              <a:effectLst/>
              <a:uLnTx/>
              <a:uFillTx/>
              <a:latin typeface="+mn-lt"/>
              <a:ea typeface="+mn-ea"/>
              <a:cs typeface="+mn-cs"/>
            </a:endParaRPr>
          </a:p>
        </p:txBody>
      </p:sp>
      <p:pic>
        <p:nvPicPr>
          <p:cNvPr id="9" name="Picture 8">
            <a:extLst>
              <a:ext uri="{FF2B5EF4-FFF2-40B4-BE49-F238E27FC236}">
                <a16:creationId xmlns:a16="http://schemas.microsoft.com/office/drawing/2014/main" id="{24AA07FE-2A32-E842-8540-3F9B0414AC7C}"/>
              </a:ext>
            </a:extLst>
          </p:cNvPr>
          <p:cNvPicPr>
            <a:picLocks noChangeAspect="1"/>
          </p:cNvPicPr>
          <p:nvPr/>
        </p:nvPicPr>
        <p:blipFill>
          <a:blip r:embed="rId5"/>
          <a:stretch>
            <a:fillRect/>
          </a:stretch>
        </p:blipFill>
        <p:spPr>
          <a:xfrm>
            <a:off x="2686170" y="4065624"/>
            <a:ext cx="1885950" cy="1228725"/>
          </a:xfrm>
          <a:prstGeom prst="rect">
            <a:avLst/>
          </a:prstGeom>
        </p:spPr>
      </p:pic>
      <p:pic>
        <p:nvPicPr>
          <p:cNvPr id="10" name="Picture 9">
            <a:extLst>
              <a:ext uri="{FF2B5EF4-FFF2-40B4-BE49-F238E27FC236}">
                <a16:creationId xmlns:a16="http://schemas.microsoft.com/office/drawing/2014/main" id="{3FB61CD7-6044-E94E-8526-F778F9F5EF77}"/>
              </a:ext>
            </a:extLst>
          </p:cNvPr>
          <p:cNvPicPr>
            <a:picLocks noChangeAspect="1"/>
          </p:cNvPicPr>
          <p:nvPr/>
        </p:nvPicPr>
        <p:blipFill>
          <a:blip r:embed="rId6"/>
          <a:stretch>
            <a:fillRect/>
          </a:stretch>
        </p:blipFill>
        <p:spPr>
          <a:xfrm>
            <a:off x="2686170" y="2326148"/>
            <a:ext cx="1885950" cy="1215601"/>
          </a:xfrm>
          <a:prstGeom prst="rect">
            <a:avLst/>
          </a:prstGeom>
        </p:spPr>
      </p:pic>
    </p:spTree>
    <p:extLst>
      <p:ext uri="{BB962C8B-B14F-4D97-AF65-F5344CB8AC3E}">
        <p14:creationId xmlns:p14="http://schemas.microsoft.com/office/powerpoint/2010/main" val="1226142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8F5D1-A63F-CE44-B469-E346B91F2CB0}"/>
              </a:ext>
            </a:extLst>
          </p:cNvPr>
          <p:cNvSpPr>
            <a:spLocks noGrp="1"/>
          </p:cNvSpPr>
          <p:nvPr>
            <p:ph type="title"/>
          </p:nvPr>
        </p:nvSpPr>
        <p:spPr/>
        <p:txBody>
          <a:bodyPr/>
          <a:lstStyle/>
          <a:p>
            <a:r>
              <a:rPr lang="en-US" dirty="0"/>
              <a:t>Great Teams Exercise</a:t>
            </a:r>
          </a:p>
        </p:txBody>
      </p:sp>
      <p:sp>
        <p:nvSpPr>
          <p:cNvPr id="3" name="Content Placeholder 2">
            <a:extLst>
              <a:ext uri="{FF2B5EF4-FFF2-40B4-BE49-F238E27FC236}">
                <a16:creationId xmlns:a16="http://schemas.microsoft.com/office/drawing/2014/main" id="{696F5410-8DD3-3442-B835-DE06FF723694}"/>
              </a:ext>
            </a:extLst>
          </p:cNvPr>
          <p:cNvSpPr>
            <a:spLocks noGrp="1"/>
          </p:cNvSpPr>
          <p:nvPr>
            <p:ph idx="1"/>
          </p:nvPr>
        </p:nvSpPr>
        <p:spPr>
          <a:xfrm>
            <a:off x="457200" y="1600200"/>
            <a:ext cx="5492338" cy="4539343"/>
          </a:xfrm>
        </p:spPr>
        <p:txBody>
          <a:bodyPr/>
          <a:lstStyle/>
          <a:p>
            <a:pPr lvl="0">
              <a:spcAft>
                <a:spcPts val="1800"/>
              </a:spcAft>
            </a:pPr>
            <a:r>
              <a:rPr lang="en-US" i="1" dirty="0"/>
              <a:t>‘It’s was all about trust as we always had each other’s backs even when things didn’t go so well.’ </a:t>
            </a:r>
            <a:endParaRPr lang="en-US" dirty="0"/>
          </a:p>
          <a:p>
            <a:pPr lvl="0">
              <a:spcAft>
                <a:spcPts val="1800"/>
              </a:spcAft>
            </a:pPr>
            <a:r>
              <a:rPr lang="en-US" i="1" dirty="0"/>
              <a:t> ‘The path wasn’t always crystal clear, but we all knew where we were headed and were confident that we could get there.’ </a:t>
            </a:r>
            <a:endParaRPr lang="en-US" dirty="0"/>
          </a:p>
          <a:p>
            <a:pPr lvl="0">
              <a:spcAft>
                <a:spcPts val="1800"/>
              </a:spcAft>
            </a:pPr>
            <a:r>
              <a:rPr lang="en-US" i="1" dirty="0"/>
              <a:t>‘Everyone pulled their weight; we just didn’t want to let each other down.’</a:t>
            </a:r>
            <a:endParaRPr lang="en-US" dirty="0"/>
          </a:p>
          <a:p>
            <a:pPr lvl="0">
              <a:spcAft>
                <a:spcPts val="1800"/>
              </a:spcAft>
            </a:pPr>
            <a:r>
              <a:rPr lang="en-US" i="1" dirty="0"/>
              <a:t>‘When we screwed up, we didn’t point fingers; we just fixed the problem and did our best to not mess up again.’</a:t>
            </a:r>
            <a:endParaRPr lang="en-US" dirty="0"/>
          </a:p>
        </p:txBody>
      </p:sp>
      <p:sp>
        <p:nvSpPr>
          <p:cNvPr id="4" name="Footer Placeholder 3">
            <a:extLst>
              <a:ext uri="{FF2B5EF4-FFF2-40B4-BE49-F238E27FC236}">
                <a16:creationId xmlns:a16="http://schemas.microsoft.com/office/drawing/2014/main" id="{A031DA86-6816-6047-9825-1D4E2EE5FE54}"/>
              </a:ext>
            </a:extLst>
          </p:cNvPr>
          <p:cNvSpPr>
            <a:spLocks noGrp="1"/>
          </p:cNvSpPr>
          <p:nvPr>
            <p:ph type="ftr" sz="quarter" idx="11"/>
          </p:nvPr>
        </p:nvSpPr>
        <p:spPr/>
        <p:txBody>
          <a:bodyPr/>
          <a:lstStyle/>
          <a:p>
            <a:r>
              <a:rPr lang="en-US"/>
              <a:t>RI Webinar Series</a:t>
            </a:r>
            <a:endParaRPr lang="en-US" dirty="0"/>
          </a:p>
        </p:txBody>
      </p:sp>
      <p:sp>
        <p:nvSpPr>
          <p:cNvPr id="5" name="Slide Number Placeholder 4">
            <a:extLst>
              <a:ext uri="{FF2B5EF4-FFF2-40B4-BE49-F238E27FC236}">
                <a16:creationId xmlns:a16="http://schemas.microsoft.com/office/drawing/2014/main" id="{A6C272E7-6D7D-5242-9AC6-64B6D8D75557}"/>
              </a:ext>
            </a:extLst>
          </p:cNvPr>
          <p:cNvSpPr>
            <a:spLocks noGrp="1"/>
          </p:cNvSpPr>
          <p:nvPr>
            <p:ph type="sldNum" sz="quarter" idx="12"/>
          </p:nvPr>
        </p:nvSpPr>
        <p:spPr/>
        <p:txBody>
          <a:bodyPr/>
          <a:lstStyle/>
          <a:p>
            <a:r>
              <a:rPr lang="en-US"/>
              <a:t>-</a:t>
            </a:r>
            <a:fld id="{A3773F58-76C6-2547-A1EE-768CC826023F}" type="slidenum">
              <a:rPr lang="en-US" smtClean="0"/>
              <a:t>2</a:t>
            </a:fld>
            <a:r>
              <a:rPr lang="en-US"/>
              <a:t>-</a:t>
            </a:r>
            <a:endParaRPr lang="en-US" dirty="0"/>
          </a:p>
        </p:txBody>
      </p:sp>
      <p:pic>
        <p:nvPicPr>
          <p:cNvPr id="7" name="Picture 6" descr="A picture containing toy, cake, birthday, indoor&#10;&#10;Description automatically generated">
            <a:extLst>
              <a:ext uri="{FF2B5EF4-FFF2-40B4-BE49-F238E27FC236}">
                <a16:creationId xmlns:a16="http://schemas.microsoft.com/office/drawing/2014/main" id="{F151DECE-6AEA-D042-9EDC-E98C7A1DD0EB}"/>
              </a:ext>
            </a:extLst>
          </p:cNvPr>
          <p:cNvPicPr>
            <a:picLocks noChangeAspect="1"/>
          </p:cNvPicPr>
          <p:nvPr/>
        </p:nvPicPr>
        <p:blipFill rotWithShape="1">
          <a:blip r:embed="rId2"/>
          <a:srcRect l="12581" t="4259" r="14089"/>
          <a:stretch/>
        </p:blipFill>
        <p:spPr>
          <a:xfrm>
            <a:off x="5925783" y="2064054"/>
            <a:ext cx="3051959" cy="2784802"/>
          </a:xfrm>
          <a:prstGeom prst="rect">
            <a:avLst/>
          </a:prstGeom>
          <a:ln w="3175">
            <a:noFill/>
          </a:ln>
        </p:spPr>
      </p:pic>
    </p:spTree>
    <p:extLst>
      <p:ext uri="{BB962C8B-B14F-4D97-AF65-F5344CB8AC3E}">
        <p14:creationId xmlns:p14="http://schemas.microsoft.com/office/powerpoint/2010/main" val="2506555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C6512-C4EF-FB47-94A9-761275F8BE86}"/>
              </a:ext>
            </a:extLst>
          </p:cNvPr>
          <p:cNvSpPr>
            <a:spLocks noGrp="1"/>
          </p:cNvSpPr>
          <p:nvPr>
            <p:ph type="title"/>
          </p:nvPr>
        </p:nvSpPr>
        <p:spPr/>
        <p:txBody>
          <a:bodyPr/>
          <a:lstStyle/>
          <a:p>
            <a:r>
              <a:rPr lang="en-US" dirty="0"/>
              <a:t>4 Features</a:t>
            </a:r>
          </a:p>
        </p:txBody>
      </p:sp>
      <p:sp>
        <p:nvSpPr>
          <p:cNvPr id="4" name="Footer Placeholder 3">
            <a:extLst>
              <a:ext uri="{FF2B5EF4-FFF2-40B4-BE49-F238E27FC236}">
                <a16:creationId xmlns:a16="http://schemas.microsoft.com/office/drawing/2014/main" id="{BF7AAEC4-81C9-D64E-99B8-81B1D094771C}"/>
              </a:ext>
            </a:extLst>
          </p:cNvPr>
          <p:cNvSpPr>
            <a:spLocks noGrp="1"/>
          </p:cNvSpPr>
          <p:nvPr>
            <p:ph type="ftr" sz="quarter" idx="11"/>
          </p:nvPr>
        </p:nvSpPr>
        <p:spPr/>
        <p:txBody>
          <a:bodyPr/>
          <a:lstStyle/>
          <a:p>
            <a:r>
              <a:rPr lang="en-US"/>
              <a:t>RI Webinar Series</a:t>
            </a:r>
            <a:endParaRPr lang="en-US" dirty="0"/>
          </a:p>
        </p:txBody>
      </p:sp>
      <p:sp>
        <p:nvSpPr>
          <p:cNvPr id="5" name="Slide Number Placeholder 4">
            <a:extLst>
              <a:ext uri="{FF2B5EF4-FFF2-40B4-BE49-F238E27FC236}">
                <a16:creationId xmlns:a16="http://schemas.microsoft.com/office/drawing/2014/main" id="{861E3B6E-984D-5041-8C7D-8F589F5570D6}"/>
              </a:ext>
            </a:extLst>
          </p:cNvPr>
          <p:cNvSpPr>
            <a:spLocks noGrp="1"/>
          </p:cNvSpPr>
          <p:nvPr>
            <p:ph type="sldNum" sz="quarter" idx="12"/>
          </p:nvPr>
        </p:nvSpPr>
        <p:spPr/>
        <p:txBody>
          <a:bodyPr/>
          <a:lstStyle/>
          <a:p>
            <a:r>
              <a:rPr lang="en-US"/>
              <a:t>-</a:t>
            </a:r>
            <a:fld id="{A3773F58-76C6-2547-A1EE-768CC826023F}" type="slidenum">
              <a:rPr lang="en-US" smtClean="0"/>
              <a:t>3</a:t>
            </a:fld>
            <a:r>
              <a:rPr lang="en-US"/>
              <a:t>-</a:t>
            </a:r>
            <a:endParaRPr lang="en-US" dirty="0"/>
          </a:p>
        </p:txBody>
      </p:sp>
      <p:pic>
        <p:nvPicPr>
          <p:cNvPr id="7" name="Picture 6" descr="A picture containing drawing&#10;&#10;Description automatically generated">
            <a:extLst>
              <a:ext uri="{FF2B5EF4-FFF2-40B4-BE49-F238E27FC236}">
                <a16:creationId xmlns:a16="http://schemas.microsoft.com/office/drawing/2014/main" id="{1CE98525-0092-CD4E-BEB6-9C75075E97D6}"/>
              </a:ext>
            </a:extLst>
          </p:cNvPr>
          <p:cNvPicPr>
            <a:picLocks noChangeAspect="1"/>
          </p:cNvPicPr>
          <p:nvPr/>
        </p:nvPicPr>
        <p:blipFill>
          <a:blip r:embed="rId2"/>
          <a:stretch>
            <a:fillRect/>
          </a:stretch>
        </p:blipFill>
        <p:spPr>
          <a:xfrm>
            <a:off x="727866" y="2876317"/>
            <a:ext cx="2075374" cy="584776"/>
          </a:xfrm>
          <a:prstGeom prst="rect">
            <a:avLst/>
          </a:prstGeom>
          <a:ln>
            <a:noFill/>
          </a:ln>
          <a:effectLst>
            <a:outerShdw blurRad="292100" dist="139700" dir="2700000" algn="tl" rotWithShape="0">
              <a:srgbClr val="333333">
                <a:alpha val="65000"/>
              </a:srgbClr>
            </a:outerShdw>
          </a:effectLst>
        </p:spPr>
      </p:pic>
      <p:pic>
        <p:nvPicPr>
          <p:cNvPr id="11" name="Picture 10" descr="A picture containing shirt&#10;&#10;Description automatically generated">
            <a:extLst>
              <a:ext uri="{FF2B5EF4-FFF2-40B4-BE49-F238E27FC236}">
                <a16:creationId xmlns:a16="http://schemas.microsoft.com/office/drawing/2014/main" id="{8DB0CCB1-3CAB-DA40-BA9F-D2A314D68960}"/>
              </a:ext>
            </a:extLst>
          </p:cNvPr>
          <p:cNvPicPr>
            <a:picLocks noChangeAspect="1"/>
          </p:cNvPicPr>
          <p:nvPr/>
        </p:nvPicPr>
        <p:blipFill>
          <a:blip r:embed="rId3"/>
          <a:stretch>
            <a:fillRect/>
          </a:stretch>
        </p:blipFill>
        <p:spPr>
          <a:xfrm>
            <a:off x="727208" y="1847637"/>
            <a:ext cx="2075374" cy="584777"/>
          </a:xfrm>
          <a:prstGeom prst="rect">
            <a:avLst/>
          </a:prstGeom>
          <a:ln>
            <a:noFill/>
          </a:ln>
          <a:effectLst>
            <a:outerShdw blurRad="292100" dist="139700" dir="2700000" algn="tl" rotWithShape="0">
              <a:srgbClr val="333333">
                <a:alpha val="65000"/>
              </a:srgbClr>
            </a:outerShdw>
          </a:effectLst>
        </p:spPr>
      </p:pic>
      <p:sp>
        <p:nvSpPr>
          <p:cNvPr id="14" name="TextBox 13">
            <a:extLst>
              <a:ext uri="{FF2B5EF4-FFF2-40B4-BE49-F238E27FC236}">
                <a16:creationId xmlns:a16="http://schemas.microsoft.com/office/drawing/2014/main" id="{B8EE0174-D5B3-D44C-AD0D-2DBBA92B5949}"/>
              </a:ext>
            </a:extLst>
          </p:cNvPr>
          <p:cNvSpPr txBox="1"/>
          <p:nvPr/>
        </p:nvSpPr>
        <p:spPr>
          <a:xfrm>
            <a:off x="3344888" y="1465832"/>
            <a:ext cx="5225624" cy="4124784"/>
          </a:xfrm>
          <a:prstGeom prst="rect">
            <a:avLst/>
          </a:prstGeom>
          <a:noFill/>
        </p:spPr>
        <p:txBody>
          <a:bodyPr wrap="square" rtlCol="0" anchor="t">
            <a:spAutoFit/>
          </a:bodyPr>
          <a:lstStyle/>
          <a:p>
            <a:pPr marL="514350" indent="-514350">
              <a:lnSpc>
                <a:spcPct val="200000"/>
              </a:lnSpc>
              <a:spcAft>
                <a:spcPts val="600"/>
              </a:spcAft>
              <a:buAutoNum type="arabicPeriod"/>
            </a:pPr>
            <a:r>
              <a:rPr lang="en-US" sz="3200" spc="300" dirty="0"/>
              <a:t>Results Focus</a:t>
            </a:r>
          </a:p>
          <a:p>
            <a:pPr marL="514350" indent="-514350">
              <a:lnSpc>
                <a:spcPct val="200000"/>
              </a:lnSpc>
              <a:spcAft>
                <a:spcPts val="600"/>
              </a:spcAft>
              <a:buAutoNum type="arabicPeriod"/>
            </a:pPr>
            <a:r>
              <a:rPr lang="en-US" sz="3200" spc="300" dirty="0"/>
              <a:t>Force Multiplier Effect</a:t>
            </a:r>
          </a:p>
          <a:p>
            <a:pPr marL="514350" indent="-514350">
              <a:lnSpc>
                <a:spcPct val="200000"/>
              </a:lnSpc>
              <a:spcAft>
                <a:spcPts val="600"/>
              </a:spcAft>
              <a:buAutoNum type="arabicPeriod"/>
            </a:pPr>
            <a:r>
              <a:rPr lang="en-US" sz="3200" spc="300" dirty="0"/>
              <a:t>Manage Complexity</a:t>
            </a:r>
          </a:p>
          <a:p>
            <a:pPr marL="514350" indent="-514350">
              <a:lnSpc>
                <a:spcPct val="200000"/>
              </a:lnSpc>
              <a:spcAft>
                <a:spcPts val="600"/>
              </a:spcAft>
              <a:buAutoNum type="arabicPeriod"/>
            </a:pPr>
            <a:r>
              <a:rPr lang="en-US" sz="3200" spc="300" dirty="0"/>
              <a:t>Resilience</a:t>
            </a:r>
          </a:p>
        </p:txBody>
      </p:sp>
      <p:pic>
        <p:nvPicPr>
          <p:cNvPr id="18" name="Picture 17">
            <a:extLst>
              <a:ext uri="{FF2B5EF4-FFF2-40B4-BE49-F238E27FC236}">
                <a16:creationId xmlns:a16="http://schemas.microsoft.com/office/drawing/2014/main" id="{2D61557A-2BBB-534E-8C82-6C1137737D29}"/>
              </a:ext>
            </a:extLst>
          </p:cNvPr>
          <p:cNvPicPr>
            <a:picLocks noChangeAspect="1"/>
          </p:cNvPicPr>
          <p:nvPr/>
        </p:nvPicPr>
        <p:blipFill>
          <a:blip r:embed="rId4"/>
          <a:stretch>
            <a:fillRect/>
          </a:stretch>
        </p:blipFill>
        <p:spPr>
          <a:xfrm>
            <a:off x="739079" y="5009759"/>
            <a:ext cx="2075373" cy="584776"/>
          </a:xfrm>
          <a:prstGeom prst="rect">
            <a:avLst/>
          </a:prstGeom>
          <a:ln>
            <a:noFill/>
          </a:ln>
          <a:effectLst>
            <a:outerShdw blurRad="292100" dist="139700" dir="2700000" algn="tl" rotWithShape="0">
              <a:srgbClr val="333333">
                <a:alpha val="65000"/>
              </a:srgbClr>
            </a:outerShdw>
          </a:effectLst>
        </p:spPr>
      </p:pic>
      <p:pic>
        <p:nvPicPr>
          <p:cNvPr id="19" name="Picture 18" descr="A picture containing room&#10;&#10;Description automatically generated">
            <a:extLst>
              <a:ext uri="{FF2B5EF4-FFF2-40B4-BE49-F238E27FC236}">
                <a16:creationId xmlns:a16="http://schemas.microsoft.com/office/drawing/2014/main" id="{68F00939-69D3-554A-9AB3-A1F3EBEBDD95}"/>
              </a:ext>
            </a:extLst>
          </p:cNvPr>
          <p:cNvPicPr>
            <a:picLocks noChangeAspect="1"/>
          </p:cNvPicPr>
          <p:nvPr/>
        </p:nvPicPr>
        <p:blipFill rotWithShape="1">
          <a:blip r:embed="rId5"/>
          <a:srcRect t="9298" b="5151"/>
          <a:stretch/>
        </p:blipFill>
        <p:spPr>
          <a:xfrm>
            <a:off x="739079" y="3953564"/>
            <a:ext cx="2075373" cy="5847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152417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3C083-DD02-4D4F-BDA3-3985E8B1E9E8}"/>
              </a:ext>
            </a:extLst>
          </p:cNvPr>
          <p:cNvSpPr>
            <a:spLocks noGrp="1"/>
          </p:cNvSpPr>
          <p:nvPr>
            <p:ph type="title"/>
          </p:nvPr>
        </p:nvSpPr>
        <p:spPr/>
        <p:txBody>
          <a:bodyPr/>
          <a:lstStyle/>
          <a:p>
            <a:r>
              <a:rPr lang="en-US" dirty="0"/>
              <a:t>Results Focus</a:t>
            </a:r>
          </a:p>
        </p:txBody>
      </p:sp>
      <p:sp>
        <p:nvSpPr>
          <p:cNvPr id="3" name="Content Placeholder 2">
            <a:extLst>
              <a:ext uri="{FF2B5EF4-FFF2-40B4-BE49-F238E27FC236}">
                <a16:creationId xmlns:a16="http://schemas.microsoft.com/office/drawing/2014/main" id="{E045B911-D999-E240-93CF-77A293932F94}"/>
              </a:ext>
            </a:extLst>
          </p:cNvPr>
          <p:cNvSpPr>
            <a:spLocks noGrp="1"/>
          </p:cNvSpPr>
          <p:nvPr>
            <p:ph idx="1"/>
          </p:nvPr>
        </p:nvSpPr>
        <p:spPr>
          <a:xfrm>
            <a:off x="457200" y="1600200"/>
            <a:ext cx="8229600" cy="1575056"/>
          </a:xfrm>
        </p:spPr>
        <p:txBody>
          <a:bodyPr>
            <a:normAutofit/>
          </a:bodyPr>
          <a:lstStyle/>
          <a:p>
            <a:pPr>
              <a:lnSpc>
                <a:spcPct val="150000"/>
              </a:lnSpc>
            </a:pPr>
            <a:r>
              <a:rPr lang="en-US" dirty="0"/>
              <a:t>Why is it that so many leadership teams take their eye off the ball and let seemingly trivial issues or lack of discipline get in the way? </a:t>
            </a:r>
          </a:p>
        </p:txBody>
      </p:sp>
      <p:sp>
        <p:nvSpPr>
          <p:cNvPr id="4" name="Footer Placeholder 3">
            <a:extLst>
              <a:ext uri="{FF2B5EF4-FFF2-40B4-BE49-F238E27FC236}">
                <a16:creationId xmlns:a16="http://schemas.microsoft.com/office/drawing/2014/main" id="{CF93A4B1-B820-5C42-A088-86AD5EB6122D}"/>
              </a:ext>
            </a:extLst>
          </p:cNvPr>
          <p:cNvSpPr>
            <a:spLocks noGrp="1"/>
          </p:cNvSpPr>
          <p:nvPr>
            <p:ph type="ftr" sz="quarter" idx="11"/>
          </p:nvPr>
        </p:nvSpPr>
        <p:spPr/>
        <p:txBody>
          <a:bodyPr/>
          <a:lstStyle/>
          <a:p>
            <a:r>
              <a:rPr lang="en-US"/>
              <a:t>RI Webinar Series</a:t>
            </a:r>
            <a:endParaRPr lang="en-US" dirty="0"/>
          </a:p>
        </p:txBody>
      </p:sp>
      <p:sp>
        <p:nvSpPr>
          <p:cNvPr id="5" name="Slide Number Placeholder 4">
            <a:extLst>
              <a:ext uri="{FF2B5EF4-FFF2-40B4-BE49-F238E27FC236}">
                <a16:creationId xmlns:a16="http://schemas.microsoft.com/office/drawing/2014/main" id="{2260B0A9-ACBA-824E-BB44-C037F2F94D34}"/>
              </a:ext>
            </a:extLst>
          </p:cNvPr>
          <p:cNvSpPr>
            <a:spLocks noGrp="1"/>
          </p:cNvSpPr>
          <p:nvPr>
            <p:ph type="sldNum" sz="quarter" idx="12"/>
          </p:nvPr>
        </p:nvSpPr>
        <p:spPr/>
        <p:txBody>
          <a:bodyPr/>
          <a:lstStyle/>
          <a:p>
            <a:r>
              <a:rPr lang="en-US"/>
              <a:t>-</a:t>
            </a:r>
            <a:fld id="{A3773F58-76C6-2547-A1EE-768CC826023F}" type="slidenum">
              <a:rPr lang="en-US" smtClean="0"/>
              <a:t>4</a:t>
            </a:fld>
            <a:r>
              <a:rPr lang="en-US"/>
              <a:t>-</a:t>
            </a:r>
            <a:endParaRPr lang="en-US" dirty="0"/>
          </a:p>
        </p:txBody>
      </p:sp>
      <p:pic>
        <p:nvPicPr>
          <p:cNvPr id="9" name="Picture 8" descr="A picture containing object, clock, tripod&#10;&#10;Description automatically generated">
            <a:extLst>
              <a:ext uri="{FF2B5EF4-FFF2-40B4-BE49-F238E27FC236}">
                <a16:creationId xmlns:a16="http://schemas.microsoft.com/office/drawing/2014/main" id="{DE74A229-9968-5A4C-983C-029728F14EA0}"/>
              </a:ext>
            </a:extLst>
          </p:cNvPr>
          <p:cNvPicPr>
            <a:picLocks noChangeAspect="1"/>
          </p:cNvPicPr>
          <p:nvPr/>
        </p:nvPicPr>
        <p:blipFill rotWithShape="1">
          <a:blip r:embed="rId3"/>
          <a:srcRect b="25370"/>
          <a:stretch/>
        </p:blipFill>
        <p:spPr>
          <a:xfrm>
            <a:off x="812214" y="3607183"/>
            <a:ext cx="3492500" cy="1043665"/>
          </a:xfrm>
          <a:prstGeom prst="rect">
            <a:avLst/>
          </a:prstGeom>
          <a:ln>
            <a:noFill/>
          </a:ln>
          <a:effectLst>
            <a:outerShdw blurRad="292100" dist="139700" dir="2700000" algn="tl" rotWithShape="0">
              <a:srgbClr val="333333">
                <a:alpha val="65000"/>
              </a:srgbClr>
            </a:outerShdw>
          </a:effectLst>
        </p:spPr>
      </p:pic>
      <p:pic>
        <p:nvPicPr>
          <p:cNvPr id="11" name="Picture 10" descr="A picture containing building, people, standing, track&#10;&#10;Description automatically generated">
            <a:extLst>
              <a:ext uri="{FF2B5EF4-FFF2-40B4-BE49-F238E27FC236}">
                <a16:creationId xmlns:a16="http://schemas.microsoft.com/office/drawing/2014/main" id="{2E7BDD07-FBE8-AF41-89CB-4414E547D0E0}"/>
              </a:ext>
            </a:extLst>
          </p:cNvPr>
          <p:cNvPicPr>
            <a:picLocks noChangeAspect="1"/>
          </p:cNvPicPr>
          <p:nvPr/>
        </p:nvPicPr>
        <p:blipFill>
          <a:blip r:embed="rId4"/>
          <a:stretch>
            <a:fillRect/>
          </a:stretch>
        </p:blipFill>
        <p:spPr>
          <a:xfrm>
            <a:off x="5046589" y="3629464"/>
            <a:ext cx="3492500" cy="1025540"/>
          </a:xfrm>
          <a:prstGeom prst="rect">
            <a:avLst/>
          </a:prstGeom>
          <a:ln>
            <a:noFill/>
          </a:ln>
          <a:effectLst>
            <a:outerShdw blurRad="292100" dist="139700" dir="2700000" algn="tl" rotWithShape="0">
              <a:srgbClr val="333333">
                <a:alpha val="65000"/>
              </a:srgbClr>
            </a:outerShdw>
          </a:effectLst>
        </p:spPr>
      </p:pic>
      <p:sp>
        <p:nvSpPr>
          <p:cNvPr id="12" name="TextBox 11">
            <a:extLst>
              <a:ext uri="{FF2B5EF4-FFF2-40B4-BE49-F238E27FC236}">
                <a16:creationId xmlns:a16="http://schemas.microsoft.com/office/drawing/2014/main" id="{37A224AA-C0E2-7A43-91D0-3E925B6C4642}"/>
              </a:ext>
            </a:extLst>
          </p:cNvPr>
          <p:cNvSpPr txBox="1"/>
          <p:nvPr/>
        </p:nvSpPr>
        <p:spPr>
          <a:xfrm>
            <a:off x="812214" y="2886445"/>
            <a:ext cx="3492500" cy="707886"/>
          </a:xfrm>
          <a:prstGeom prst="rect">
            <a:avLst/>
          </a:prstGeom>
          <a:noFill/>
        </p:spPr>
        <p:txBody>
          <a:bodyPr wrap="square" rtlCol="0">
            <a:spAutoFit/>
          </a:bodyPr>
          <a:lstStyle/>
          <a:p>
            <a:pPr algn="ctr"/>
            <a:r>
              <a:rPr lang="en-US" sz="2000" spc="300" dirty="0"/>
              <a:t>Ineffective Relational Dynamics</a:t>
            </a:r>
          </a:p>
        </p:txBody>
      </p:sp>
      <p:sp>
        <p:nvSpPr>
          <p:cNvPr id="13" name="TextBox 12">
            <a:extLst>
              <a:ext uri="{FF2B5EF4-FFF2-40B4-BE49-F238E27FC236}">
                <a16:creationId xmlns:a16="http://schemas.microsoft.com/office/drawing/2014/main" id="{DF6266A9-94E4-B94F-B6B6-A1F5BBE90761}"/>
              </a:ext>
            </a:extLst>
          </p:cNvPr>
          <p:cNvSpPr txBox="1"/>
          <p:nvPr/>
        </p:nvSpPr>
        <p:spPr>
          <a:xfrm>
            <a:off x="4945771" y="2886668"/>
            <a:ext cx="3492500" cy="707886"/>
          </a:xfrm>
          <a:prstGeom prst="rect">
            <a:avLst/>
          </a:prstGeom>
          <a:noFill/>
        </p:spPr>
        <p:txBody>
          <a:bodyPr wrap="square" rtlCol="0">
            <a:spAutoFit/>
          </a:bodyPr>
          <a:lstStyle/>
          <a:p>
            <a:pPr algn="ctr"/>
            <a:r>
              <a:rPr lang="en-US" sz="2000" spc="300" dirty="0"/>
              <a:t>Poor Structural Dynamics</a:t>
            </a:r>
          </a:p>
        </p:txBody>
      </p:sp>
      <p:sp>
        <p:nvSpPr>
          <p:cNvPr id="14" name="TextBox 13">
            <a:extLst>
              <a:ext uri="{FF2B5EF4-FFF2-40B4-BE49-F238E27FC236}">
                <a16:creationId xmlns:a16="http://schemas.microsoft.com/office/drawing/2014/main" id="{5E0F9406-8148-E947-8316-D2F958327D77}"/>
              </a:ext>
            </a:extLst>
          </p:cNvPr>
          <p:cNvSpPr txBox="1"/>
          <p:nvPr/>
        </p:nvSpPr>
        <p:spPr>
          <a:xfrm>
            <a:off x="812214" y="5295900"/>
            <a:ext cx="7726875" cy="400110"/>
          </a:xfrm>
          <a:prstGeom prst="rect">
            <a:avLst/>
          </a:prstGeom>
          <a:noFill/>
        </p:spPr>
        <p:txBody>
          <a:bodyPr wrap="square" rtlCol="0">
            <a:spAutoFit/>
          </a:bodyPr>
          <a:lstStyle/>
          <a:p>
            <a:pPr algn="ctr"/>
            <a:r>
              <a:rPr lang="en-US" sz="2000" i="1" spc="300" dirty="0"/>
              <a:t>Acknowledge   </a:t>
            </a:r>
            <a:r>
              <a:rPr lang="en-US" sz="2000" i="1" spc="300" dirty="0">
                <a:sym typeface="Wingdings" pitchFamily="2" charset="2"/>
              </a:rPr>
              <a:t>   Reflect      Commit </a:t>
            </a:r>
            <a:endParaRPr lang="en-US" sz="2000" i="1" spc="300" dirty="0"/>
          </a:p>
        </p:txBody>
      </p:sp>
    </p:spTree>
    <p:extLst>
      <p:ext uri="{BB962C8B-B14F-4D97-AF65-F5344CB8AC3E}">
        <p14:creationId xmlns:p14="http://schemas.microsoft.com/office/powerpoint/2010/main" val="765802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4F8D9-85A8-5440-AFC1-463A0F84FB11}"/>
              </a:ext>
            </a:extLst>
          </p:cNvPr>
          <p:cNvSpPr>
            <a:spLocks noGrp="1"/>
          </p:cNvSpPr>
          <p:nvPr>
            <p:ph type="title"/>
          </p:nvPr>
        </p:nvSpPr>
        <p:spPr/>
        <p:txBody>
          <a:bodyPr/>
          <a:lstStyle/>
          <a:p>
            <a:r>
              <a:rPr lang="en-US" dirty="0"/>
              <a:t>Force Multiplier Effect</a:t>
            </a:r>
          </a:p>
        </p:txBody>
      </p:sp>
      <p:sp>
        <p:nvSpPr>
          <p:cNvPr id="3" name="Content Placeholder 2">
            <a:extLst>
              <a:ext uri="{FF2B5EF4-FFF2-40B4-BE49-F238E27FC236}">
                <a16:creationId xmlns:a16="http://schemas.microsoft.com/office/drawing/2014/main" id="{CEE74328-A345-7E4B-86DD-DD673A1D4CCE}"/>
              </a:ext>
            </a:extLst>
          </p:cNvPr>
          <p:cNvSpPr>
            <a:spLocks noGrp="1"/>
          </p:cNvSpPr>
          <p:nvPr>
            <p:ph idx="1"/>
          </p:nvPr>
        </p:nvSpPr>
        <p:spPr>
          <a:xfrm>
            <a:off x="457200" y="1600201"/>
            <a:ext cx="8229600" cy="2591972"/>
          </a:xfrm>
        </p:spPr>
        <p:txBody>
          <a:bodyPr/>
          <a:lstStyle/>
          <a:p>
            <a:pPr>
              <a:lnSpc>
                <a:spcPct val="150000"/>
              </a:lnSpc>
            </a:pPr>
            <a:r>
              <a:rPr lang="en-US" dirty="0"/>
              <a:t>Great leadership teams recognize that their true value lies in the unique and complementary talents that individuals bring to the team and their ability to harness these talents in the interest of a common purpose. </a:t>
            </a:r>
          </a:p>
        </p:txBody>
      </p:sp>
      <p:sp>
        <p:nvSpPr>
          <p:cNvPr id="4" name="Footer Placeholder 3">
            <a:extLst>
              <a:ext uri="{FF2B5EF4-FFF2-40B4-BE49-F238E27FC236}">
                <a16:creationId xmlns:a16="http://schemas.microsoft.com/office/drawing/2014/main" id="{2C6C3424-4097-5C43-A826-56763B29D986}"/>
              </a:ext>
            </a:extLst>
          </p:cNvPr>
          <p:cNvSpPr>
            <a:spLocks noGrp="1"/>
          </p:cNvSpPr>
          <p:nvPr>
            <p:ph type="ftr" sz="quarter" idx="11"/>
          </p:nvPr>
        </p:nvSpPr>
        <p:spPr/>
        <p:txBody>
          <a:bodyPr/>
          <a:lstStyle/>
          <a:p>
            <a:r>
              <a:rPr lang="en-US"/>
              <a:t>RI Webinar Series</a:t>
            </a:r>
            <a:endParaRPr lang="en-US" dirty="0"/>
          </a:p>
        </p:txBody>
      </p:sp>
      <p:sp>
        <p:nvSpPr>
          <p:cNvPr id="5" name="Slide Number Placeholder 4">
            <a:extLst>
              <a:ext uri="{FF2B5EF4-FFF2-40B4-BE49-F238E27FC236}">
                <a16:creationId xmlns:a16="http://schemas.microsoft.com/office/drawing/2014/main" id="{6E4CD3E0-A894-BD48-952A-746831D05C20}"/>
              </a:ext>
            </a:extLst>
          </p:cNvPr>
          <p:cNvSpPr>
            <a:spLocks noGrp="1"/>
          </p:cNvSpPr>
          <p:nvPr>
            <p:ph type="sldNum" sz="quarter" idx="12"/>
          </p:nvPr>
        </p:nvSpPr>
        <p:spPr/>
        <p:txBody>
          <a:bodyPr/>
          <a:lstStyle/>
          <a:p>
            <a:r>
              <a:rPr lang="en-US"/>
              <a:t>-</a:t>
            </a:r>
            <a:fld id="{A3773F58-76C6-2547-A1EE-768CC826023F}" type="slidenum">
              <a:rPr lang="en-US" smtClean="0"/>
              <a:t>5</a:t>
            </a:fld>
            <a:r>
              <a:rPr lang="en-US"/>
              <a:t>-</a:t>
            </a:r>
            <a:endParaRPr lang="en-US" dirty="0"/>
          </a:p>
        </p:txBody>
      </p:sp>
      <p:sp>
        <p:nvSpPr>
          <p:cNvPr id="8" name="Rectangle 7">
            <a:extLst>
              <a:ext uri="{FF2B5EF4-FFF2-40B4-BE49-F238E27FC236}">
                <a16:creationId xmlns:a16="http://schemas.microsoft.com/office/drawing/2014/main" id="{27895285-174F-1C49-B363-3D68FC998175}"/>
              </a:ext>
            </a:extLst>
          </p:cNvPr>
          <p:cNvSpPr/>
          <p:nvPr/>
        </p:nvSpPr>
        <p:spPr>
          <a:xfrm>
            <a:off x="4323469" y="3807894"/>
            <a:ext cx="3751386" cy="1435521"/>
          </a:xfrm>
          <a:prstGeom prst="rect">
            <a:avLst/>
          </a:prstGeom>
        </p:spPr>
        <p:txBody>
          <a:bodyPr wrap="square">
            <a:spAutoFit/>
          </a:bodyPr>
          <a:lstStyle/>
          <a:p>
            <a:pPr marL="342900" indent="-342900">
              <a:lnSpc>
                <a:spcPct val="150000"/>
              </a:lnSpc>
              <a:buFont typeface="Wingdings" pitchFamily="2" charset="2"/>
              <a:buChar char="à"/>
            </a:pPr>
            <a:r>
              <a:rPr lang="en-US" sz="2000" spc="300" dirty="0">
                <a:solidFill>
                  <a:srgbClr val="0D0D0C"/>
                </a:solidFill>
                <a:latin typeface="Avenir Book" panose="02000503020000020003" pitchFamily="2" charset="0"/>
                <a:ea typeface="Calibri" panose="020F0502020204030204" pitchFamily="34" charset="0"/>
                <a:cs typeface="Times New Roman (Body CS)"/>
              </a:rPr>
              <a:t>Complimentary Skills</a:t>
            </a:r>
          </a:p>
          <a:p>
            <a:pPr marL="342900" indent="-342900">
              <a:lnSpc>
                <a:spcPct val="150000"/>
              </a:lnSpc>
              <a:buFont typeface="Wingdings" pitchFamily="2" charset="2"/>
              <a:buChar char="à"/>
            </a:pPr>
            <a:r>
              <a:rPr lang="en-US" sz="2000" spc="300" dirty="0">
                <a:solidFill>
                  <a:srgbClr val="0D0D0C"/>
                </a:solidFill>
                <a:latin typeface="Avenir Book" panose="02000503020000020003" pitchFamily="2" charset="0"/>
              </a:rPr>
              <a:t>Common Purpose</a:t>
            </a:r>
          </a:p>
          <a:p>
            <a:pPr marL="342900" indent="-342900">
              <a:lnSpc>
                <a:spcPct val="150000"/>
              </a:lnSpc>
              <a:buFont typeface="Wingdings" pitchFamily="2" charset="2"/>
              <a:buChar char="à"/>
            </a:pPr>
            <a:r>
              <a:rPr lang="en-US" sz="2000" spc="300" dirty="0">
                <a:solidFill>
                  <a:srgbClr val="0D0D0C"/>
                </a:solidFill>
                <a:latin typeface="Avenir Book" panose="02000503020000020003" pitchFamily="2" charset="0"/>
              </a:rPr>
              <a:t>Shared Behaviors </a:t>
            </a:r>
            <a:endParaRPr lang="en-US" sz="2000" spc="300" dirty="0"/>
          </a:p>
        </p:txBody>
      </p:sp>
      <p:pic>
        <p:nvPicPr>
          <p:cNvPr id="11" name="Picture 10" descr="A picture containing drawing&#10;&#10;Description automatically generated">
            <a:extLst>
              <a:ext uri="{FF2B5EF4-FFF2-40B4-BE49-F238E27FC236}">
                <a16:creationId xmlns:a16="http://schemas.microsoft.com/office/drawing/2014/main" id="{BADD2044-9712-0A45-8388-213D90CE0155}"/>
              </a:ext>
            </a:extLst>
          </p:cNvPr>
          <p:cNvPicPr>
            <a:picLocks noChangeAspect="1"/>
          </p:cNvPicPr>
          <p:nvPr/>
        </p:nvPicPr>
        <p:blipFill>
          <a:blip r:embed="rId2"/>
          <a:stretch>
            <a:fillRect/>
          </a:stretch>
        </p:blipFill>
        <p:spPr>
          <a:xfrm>
            <a:off x="1905000" y="4233266"/>
            <a:ext cx="2075374" cy="5847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45753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B3590-F4CD-6D44-B0F3-19537C84FC87}"/>
              </a:ext>
            </a:extLst>
          </p:cNvPr>
          <p:cNvSpPr>
            <a:spLocks noGrp="1"/>
          </p:cNvSpPr>
          <p:nvPr>
            <p:ph type="title"/>
          </p:nvPr>
        </p:nvSpPr>
        <p:spPr/>
        <p:txBody>
          <a:bodyPr/>
          <a:lstStyle/>
          <a:p>
            <a:r>
              <a:rPr lang="en-US" dirty="0"/>
              <a:t>Manage Complexity</a:t>
            </a:r>
          </a:p>
        </p:txBody>
      </p:sp>
      <p:sp>
        <p:nvSpPr>
          <p:cNvPr id="3" name="Content Placeholder 2">
            <a:extLst>
              <a:ext uri="{FF2B5EF4-FFF2-40B4-BE49-F238E27FC236}">
                <a16:creationId xmlns:a16="http://schemas.microsoft.com/office/drawing/2014/main" id="{1D4AB748-4D6B-E545-AD23-02128C0DBCB3}"/>
              </a:ext>
            </a:extLst>
          </p:cNvPr>
          <p:cNvSpPr>
            <a:spLocks noGrp="1"/>
          </p:cNvSpPr>
          <p:nvPr>
            <p:ph idx="1"/>
          </p:nvPr>
        </p:nvSpPr>
        <p:spPr>
          <a:xfrm>
            <a:off x="457200" y="1600201"/>
            <a:ext cx="8229600" cy="1621302"/>
          </a:xfrm>
        </p:spPr>
        <p:txBody>
          <a:bodyPr/>
          <a:lstStyle/>
          <a:p>
            <a:pPr>
              <a:lnSpc>
                <a:spcPct val="150000"/>
              </a:lnSpc>
            </a:pPr>
            <a:r>
              <a:rPr lang="en-US" dirty="0"/>
              <a:t>“Great leaders have a greater capacity to live with the anxiety of not knowing and not being in control while interacting creatively and productively.”</a:t>
            </a:r>
          </a:p>
        </p:txBody>
      </p:sp>
      <p:sp>
        <p:nvSpPr>
          <p:cNvPr id="4" name="Footer Placeholder 3">
            <a:extLst>
              <a:ext uri="{FF2B5EF4-FFF2-40B4-BE49-F238E27FC236}">
                <a16:creationId xmlns:a16="http://schemas.microsoft.com/office/drawing/2014/main" id="{50513626-F84C-5D41-86D4-46433AB710E1}"/>
              </a:ext>
            </a:extLst>
          </p:cNvPr>
          <p:cNvSpPr>
            <a:spLocks noGrp="1"/>
          </p:cNvSpPr>
          <p:nvPr>
            <p:ph type="ftr" sz="quarter" idx="11"/>
          </p:nvPr>
        </p:nvSpPr>
        <p:spPr/>
        <p:txBody>
          <a:bodyPr/>
          <a:lstStyle/>
          <a:p>
            <a:r>
              <a:rPr lang="en-US"/>
              <a:t>RI Webinar Series</a:t>
            </a:r>
            <a:endParaRPr lang="en-US" dirty="0"/>
          </a:p>
        </p:txBody>
      </p:sp>
      <p:sp>
        <p:nvSpPr>
          <p:cNvPr id="5" name="Slide Number Placeholder 4">
            <a:extLst>
              <a:ext uri="{FF2B5EF4-FFF2-40B4-BE49-F238E27FC236}">
                <a16:creationId xmlns:a16="http://schemas.microsoft.com/office/drawing/2014/main" id="{156C0F0C-804E-994F-85DA-4A1C5E87D844}"/>
              </a:ext>
            </a:extLst>
          </p:cNvPr>
          <p:cNvSpPr>
            <a:spLocks noGrp="1"/>
          </p:cNvSpPr>
          <p:nvPr>
            <p:ph type="sldNum" sz="quarter" idx="12"/>
          </p:nvPr>
        </p:nvSpPr>
        <p:spPr/>
        <p:txBody>
          <a:bodyPr/>
          <a:lstStyle/>
          <a:p>
            <a:r>
              <a:rPr lang="en-US"/>
              <a:t>-</a:t>
            </a:r>
            <a:fld id="{A3773F58-76C6-2547-A1EE-768CC826023F}" type="slidenum">
              <a:rPr lang="en-US" smtClean="0"/>
              <a:t>6</a:t>
            </a:fld>
            <a:r>
              <a:rPr lang="en-US"/>
              <a:t>-</a:t>
            </a:r>
            <a:endParaRPr lang="en-US" dirty="0"/>
          </a:p>
        </p:txBody>
      </p:sp>
      <p:pic>
        <p:nvPicPr>
          <p:cNvPr id="7" name="Picture 6" descr="A close up of a toy&#10;&#10;Description automatically generated">
            <a:extLst>
              <a:ext uri="{FF2B5EF4-FFF2-40B4-BE49-F238E27FC236}">
                <a16:creationId xmlns:a16="http://schemas.microsoft.com/office/drawing/2014/main" id="{1F4C15AE-EE9D-A34D-B0B7-91579FDBF114}"/>
              </a:ext>
            </a:extLst>
          </p:cNvPr>
          <p:cNvPicPr>
            <a:picLocks noChangeAspect="1"/>
          </p:cNvPicPr>
          <p:nvPr/>
        </p:nvPicPr>
        <p:blipFill>
          <a:blip r:embed="rId2"/>
          <a:stretch>
            <a:fillRect/>
          </a:stretch>
        </p:blipFill>
        <p:spPr>
          <a:xfrm>
            <a:off x="1187645" y="3950505"/>
            <a:ext cx="3243677" cy="1345395"/>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7B30DE46-91D2-D049-A7D1-EDDF9B5CB6CF}"/>
              </a:ext>
            </a:extLst>
          </p:cNvPr>
          <p:cNvSpPr txBox="1"/>
          <p:nvPr/>
        </p:nvSpPr>
        <p:spPr>
          <a:xfrm>
            <a:off x="1187644" y="3242619"/>
            <a:ext cx="3243677" cy="707886"/>
          </a:xfrm>
          <a:prstGeom prst="rect">
            <a:avLst/>
          </a:prstGeom>
          <a:noFill/>
        </p:spPr>
        <p:txBody>
          <a:bodyPr wrap="square" rtlCol="0">
            <a:spAutoFit/>
          </a:bodyPr>
          <a:lstStyle/>
          <a:p>
            <a:pPr algn="ctr"/>
            <a:r>
              <a:rPr lang="en-US" sz="2000" spc="300" dirty="0"/>
              <a:t>Great at Integrating Roles</a:t>
            </a:r>
          </a:p>
        </p:txBody>
      </p:sp>
      <p:sp>
        <p:nvSpPr>
          <p:cNvPr id="10" name="TextBox 9">
            <a:extLst>
              <a:ext uri="{FF2B5EF4-FFF2-40B4-BE49-F238E27FC236}">
                <a16:creationId xmlns:a16="http://schemas.microsoft.com/office/drawing/2014/main" id="{016E829D-43E4-4942-8652-0FBCACBA94F5}"/>
              </a:ext>
            </a:extLst>
          </p:cNvPr>
          <p:cNvSpPr txBox="1"/>
          <p:nvPr/>
        </p:nvSpPr>
        <p:spPr>
          <a:xfrm>
            <a:off x="5142375" y="3242619"/>
            <a:ext cx="3243677" cy="707886"/>
          </a:xfrm>
          <a:prstGeom prst="rect">
            <a:avLst/>
          </a:prstGeom>
          <a:noFill/>
        </p:spPr>
        <p:txBody>
          <a:bodyPr wrap="square" rtlCol="0">
            <a:spAutoFit/>
          </a:bodyPr>
          <a:lstStyle/>
          <a:p>
            <a:pPr algn="ctr"/>
            <a:r>
              <a:rPr lang="en-US" sz="2000" spc="300" dirty="0"/>
              <a:t>Truly Understand What Trust Means</a:t>
            </a:r>
          </a:p>
        </p:txBody>
      </p:sp>
      <p:pic>
        <p:nvPicPr>
          <p:cNvPr id="12" name="Picture 11" descr="A person with a sunset in the background&#10;&#10;Description automatically generated">
            <a:extLst>
              <a:ext uri="{FF2B5EF4-FFF2-40B4-BE49-F238E27FC236}">
                <a16:creationId xmlns:a16="http://schemas.microsoft.com/office/drawing/2014/main" id="{2A19C7A0-C668-7149-9AE7-CDAA8FBE548D}"/>
              </a:ext>
            </a:extLst>
          </p:cNvPr>
          <p:cNvPicPr>
            <a:picLocks noChangeAspect="1"/>
          </p:cNvPicPr>
          <p:nvPr/>
        </p:nvPicPr>
        <p:blipFill>
          <a:blip r:embed="rId3"/>
          <a:stretch>
            <a:fillRect/>
          </a:stretch>
        </p:blipFill>
        <p:spPr>
          <a:xfrm>
            <a:off x="5142375" y="3985693"/>
            <a:ext cx="3243677" cy="134539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78570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F38DF-426B-0449-941B-DAF7616C67EB}"/>
              </a:ext>
            </a:extLst>
          </p:cNvPr>
          <p:cNvSpPr>
            <a:spLocks noGrp="1"/>
          </p:cNvSpPr>
          <p:nvPr>
            <p:ph type="title"/>
          </p:nvPr>
        </p:nvSpPr>
        <p:spPr/>
        <p:txBody>
          <a:bodyPr/>
          <a:lstStyle/>
          <a:p>
            <a:r>
              <a:rPr lang="en-US" dirty="0"/>
              <a:t>Resilience</a:t>
            </a:r>
          </a:p>
        </p:txBody>
      </p:sp>
      <p:sp>
        <p:nvSpPr>
          <p:cNvPr id="3" name="Content Placeholder 2">
            <a:extLst>
              <a:ext uri="{FF2B5EF4-FFF2-40B4-BE49-F238E27FC236}">
                <a16:creationId xmlns:a16="http://schemas.microsoft.com/office/drawing/2014/main" id="{613A7F39-C64A-7A49-85D3-49A80452C631}"/>
              </a:ext>
            </a:extLst>
          </p:cNvPr>
          <p:cNvSpPr>
            <a:spLocks noGrp="1"/>
          </p:cNvSpPr>
          <p:nvPr>
            <p:ph idx="1"/>
          </p:nvPr>
        </p:nvSpPr>
        <p:spPr>
          <a:xfrm>
            <a:off x="457200" y="1600201"/>
            <a:ext cx="8229600" cy="1828800"/>
          </a:xfrm>
        </p:spPr>
        <p:txBody>
          <a:bodyPr/>
          <a:lstStyle/>
          <a:p>
            <a:pPr>
              <a:lnSpc>
                <a:spcPct val="150000"/>
              </a:lnSpc>
            </a:pPr>
            <a:r>
              <a:rPr lang="en-US" dirty="0"/>
              <a:t>“No battle plan survives first contact with the enemy.”</a:t>
            </a:r>
          </a:p>
          <a:p>
            <a:pPr>
              <a:lnSpc>
                <a:spcPct val="150000"/>
              </a:lnSpc>
            </a:pPr>
            <a:r>
              <a:rPr lang="en-US" dirty="0"/>
              <a:t>Great leadership teams have confidence in their ability to get back in sync after inevitable periods of challenge and dysfunction.</a:t>
            </a:r>
          </a:p>
        </p:txBody>
      </p:sp>
      <p:sp>
        <p:nvSpPr>
          <p:cNvPr id="4" name="Footer Placeholder 3">
            <a:extLst>
              <a:ext uri="{FF2B5EF4-FFF2-40B4-BE49-F238E27FC236}">
                <a16:creationId xmlns:a16="http://schemas.microsoft.com/office/drawing/2014/main" id="{8248AE08-0F74-6748-B9E0-C771053BF05E}"/>
              </a:ext>
            </a:extLst>
          </p:cNvPr>
          <p:cNvSpPr>
            <a:spLocks noGrp="1"/>
          </p:cNvSpPr>
          <p:nvPr>
            <p:ph type="ftr" sz="quarter" idx="11"/>
          </p:nvPr>
        </p:nvSpPr>
        <p:spPr/>
        <p:txBody>
          <a:bodyPr/>
          <a:lstStyle/>
          <a:p>
            <a:r>
              <a:rPr lang="en-US"/>
              <a:t>RI Webinar Series</a:t>
            </a:r>
            <a:endParaRPr lang="en-US" dirty="0"/>
          </a:p>
        </p:txBody>
      </p:sp>
      <p:sp>
        <p:nvSpPr>
          <p:cNvPr id="5" name="Slide Number Placeholder 4">
            <a:extLst>
              <a:ext uri="{FF2B5EF4-FFF2-40B4-BE49-F238E27FC236}">
                <a16:creationId xmlns:a16="http://schemas.microsoft.com/office/drawing/2014/main" id="{BD26DC12-BB83-D946-96FA-B5925D350D45}"/>
              </a:ext>
            </a:extLst>
          </p:cNvPr>
          <p:cNvSpPr>
            <a:spLocks noGrp="1"/>
          </p:cNvSpPr>
          <p:nvPr>
            <p:ph type="sldNum" sz="quarter" idx="12"/>
          </p:nvPr>
        </p:nvSpPr>
        <p:spPr/>
        <p:txBody>
          <a:bodyPr/>
          <a:lstStyle/>
          <a:p>
            <a:r>
              <a:rPr lang="en-US"/>
              <a:t>-</a:t>
            </a:r>
            <a:fld id="{A3773F58-76C6-2547-A1EE-768CC826023F}" type="slidenum">
              <a:rPr lang="en-US" smtClean="0"/>
              <a:t>7</a:t>
            </a:fld>
            <a:r>
              <a:rPr lang="en-US"/>
              <a:t>-</a:t>
            </a:r>
            <a:endParaRPr lang="en-US" dirty="0"/>
          </a:p>
        </p:txBody>
      </p:sp>
      <p:pic>
        <p:nvPicPr>
          <p:cNvPr id="7" name="Picture 6" descr="A picture containing drawing&#10;&#10;Description automatically generated">
            <a:extLst>
              <a:ext uri="{FF2B5EF4-FFF2-40B4-BE49-F238E27FC236}">
                <a16:creationId xmlns:a16="http://schemas.microsoft.com/office/drawing/2014/main" id="{E6891C1D-FC1B-BE47-B663-3D750A5898F7}"/>
              </a:ext>
            </a:extLst>
          </p:cNvPr>
          <p:cNvPicPr>
            <a:picLocks noChangeAspect="1"/>
          </p:cNvPicPr>
          <p:nvPr/>
        </p:nvPicPr>
        <p:blipFill>
          <a:blip r:embed="rId2"/>
          <a:stretch>
            <a:fillRect/>
          </a:stretch>
        </p:blipFill>
        <p:spPr>
          <a:xfrm>
            <a:off x="647112" y="4278891"/>
            <a:ext cx="2135345" cy="1320050"/>
          </a:xfrm>
          <a:prstGeom prst="rect">
            <a:avLst/>
          </a:prstGeom>
          <a:ln>
            <a:noFill/>
          </a:ln>
          <a:effectLst>
            <a:outerShdw blurRad="292100" dist="139700" dir="2700000" algn="tl" rotWithShape="0">
              <a:srgbClr val="333333">
                <a:alpha val="65000"/>
              </a:srgbClr>
            </a:outerShdw>
          </a:effectLst>
        </p:spPr>
      </p:pic>
      <p:pic>
        <p:nvPicPr>
          <p:cNvPr id="9" name="Picture 8" descr="A picture containing device&#10;&#10;Description automatically generated">
            <a:extLst>
              <a:ext uri="{FF2B5EF4-FFF2-40B4-BE49-F238E27FC236}">
                <a16:creationId xmlns:a16="http://schemas.microsoft.com/office/drawing/2014/main" id="{C0BB2090-AB73-7F45-98D8-2B6C08D4A79F}"/>
              </a:ext>
            </a:extLst>
          </p:cNvPr>
          <p:cNvPicPr>
            <a:picLocks noChangeAspect="1"/>
          </p:cNvPicPr>
          <p:nvPr/>
        </p:nvPicPr>
        <p:blipFill rotWithShape="1">
          <a:blip r:embed="rId3"/>
          <a:srcRect l="9766" r="7229"/>
          <a:stretch/>
        </p:blipFill>
        <p:spPr>
          <a:xfrm>
            <a:off x="3629464" y="4278891"/>
            <a:ext cx="2135346" cy="1320050"/>
          </a:xfrm>
          <a:prstGeom prst="rect">
            <a:avLst/>
          </a:prstGeom>
          <a:ln>
            <a:noFill/>
          </a:ln>
          <a:effectLst>
            <a:outerShdw blurRad="292100" dist="139700" dir="2700000" algn="tl" rotWithShape="0">
              <a:srgbClr val="333333">
                <a:alpha val="65000"/>
              </a:srgbClr>
            </a:outerShdw>
          </a:effectLst>
        </p:spPr>
      </p:pic>
      <p:pic>
        <p:nvPicPr>
          <p:cNvPr id="11" name="Picture 10" descr="A close up of a piece of paper&#10;&#10;Description automatically generated">
            <a:extLst>
              <a:ext uri="{FF2B5EF4-FFF2-40B4-BE49-F238E27FC236}">
                <a16:creationId xmlns:a16="http://schemas.microsoft.com/office/drawing/2014/main" id="{2C4FCC42-5F81-4C46-80D9-5A3B0A4156DA}"/>
              </a:ext>
            </a:extLst>
          </p:cNvPr>
          <p:cNvPicPr>
            <a:picLocks noChangeAspect="1"/>
          </p:cNvPicPr>
          <p:nvPr/>
        </p:nvPicPr>
        <p:blipFill>
          <a:blip r:embed="rId4"/>
          <a:stretch>
            <a:fillRect/>
          </a:stretch>
        </p:blipFill>
        <p:spPr>
          <a:xfrm>
            <a:off x="6569609" y="4278891"/>
            <a:ext cx="2135345" cy="1320050"/>
          </a:xfrm>
          <a:prstGeom prst="rect">
            <a:avLst/>
          </a:prstGeom>
          <a:ln>
            <a:noFill/>
          </a:ln>
          <a:effectLst>
            <a:outerShdw blurRad="292100" dist="139700" dir="2700000" algn="tl" rotWithShape="0">
              <a:srgbClr val="333333">
                <a:alpha val="65000"/>
              </a:srgbClr>
            </a:outerShdw>
          </a:effectLst>
        </p:spPr>
      </p:pic>
      <p:sp>
        <p:nvSpPr>
          <p:cNvPr id="12" name="TextBox 11">
            <a:extLst>
              <a:ext uri="{FF2B5EF4-FFF2-40B4-BE49-F238E27FC236}">
                <a16:creationId xmlns:a16="http://schemas.microsoft.com/office/drawing/2014/main" id="{366F2E6E-74E9-1545-A154-7806C0053FDD}"/>
              </a:ext>
            </a:extLst>
          </p:cNvPr>
          <p:cNvSpPr txBox="1"/>
          <p:nvPr/>
        </p:nvSpPr>
        <p:spPr>
          <a:xfrm>
            <a:off x="647112" y="3556941"/>
            <a:ext cx="2135345" cy="707886"/>
          </a:xfrm>
          <a:prstGeom prst="rect">
            <a:avLst/>
          </a:prstGeom>
          <a:noFill/>
        </p:spPr>
        <p:txBody>
          <a:bodyPr wrap="square" rtlCol="0">
            <a:spAutoFit/>
          </a:bodyPr>
          <a:lstStyle/>
          <a:p>
            <a:pPr algn="ctr"/>
            <a:r>
              <a:rPr lang="en-US" sz="2000" spc="300" dirty="0"/>
              <a:t>Greater Good Mindset</a:t>
            </a:r>
          </a:p>
        </p:txBody>
      </p:sp>
      <p:sp>
        <p:nvSpPr>
          <p:cNvPr id="13" name="TextBox 12">
            <a:extLst>
              <a:ext uri="{FF2B5EF4-FFF2-40B4-BE49-F238E27FC236}">
                <a16:creationId xmlns:a16="http://schemas.microsoft.com/office/drawing/2014/main" id="{FB143C0B-79FA-8744-A4CA-2A170FFC52CF}"/>
              </a:ext>
            </a:extLst>
          </p:cNvPr>
          <p:cNvSpPr txBox="1"/>
          <p:nvPr/>
        </p:nvSpPr>
        <p:spPr>
          <a:xfrm>
            <a:off x="3645003" y="3550762"/>
            <a:ext cx="2135345" cy="707886"/>
          </a:xfrm>
          <a:prstGeom prst="rect">
            <a:avLst/>
          </a:prstGeom>
          <a:noFill/>
        </p:spPr>
        <p:txBody>
          <a:bodyPr wrap="square" rtlCol="0">
            <a:spAutoFit/>
          </a:bodyPr>
          <a:lstStyle/>
          <a:p>
            <a:pPr algn="ctr"/>
            <a:r>
              <a:rPr lang="en-US" sz="2000" spc="300" dirty="0"/>
              <a:t>Psychological Safety</a:t>
            </a:r>
          </a:p>
        </p:txBody>
      </p:sp>
      <p:sp>
        <p:nvSpPr>
          <p:cNvPr id="14" name="TextBox 13">
            <a:extLst>
              <a:ext uri="{FF2B5EF4-FFF2-40B4-BE49-F238E27FC236}">
                <a16:creationId xmlns:a16="http://schemas.microsoft.com/office/drawing/2014/main" id="{417583E1-913B-8D45-9AF8-C987973A2E30}"/>
              </a:ext>
            </a:extLst>
          </p:cNvPr>
          <p:cNvSpPr txBox="1"/>
          <p:nvPr/>
        </p:nvSpPr>
        <p:spPr>
          <a:xfrm>
            <a:off x="6551455" y="3546244"/>
            <a:ext cx="2135345" cy="707886"/>
          </a:xfrm>
          <a:prstGeom prst="rect">
            <a:avLst/>
          </a:prstGeom>
          <a:noFill/>
        </p:spPr>
        <p:txBody>
          <a:bodyPr wrap="square" rtlCol="0">
            <a:spAutoFit/>
          </a:bodyPr>
          <a:lstStyle/>
          <a:p>
            <a:pPr algn="ctr"/>
            <a:r>
              <a:rPr lang="en-US" sz="2000" spc="300" dirty="0"/>
              <a:t>Operating Principles</a:t>
            </a:r>
          </a:p>
        </p:txBody>
      </p:sp>
    </p:spTree>
    <p:extLst>
      <p:ext uri="{BB962C8B-B14F-4D97-AF65-F5344CB8AC3E}">
        <p14:creationId xmlns:p14="http://schemas.microsoft.com/office/powerpoint/2010/main" val="13901247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BA9B5-FE21-E34D-AE1B-A09EFC605202}"/>
              </a:ext>
            </a:extLst>
          </p:cNvPr>
          <p:cNvSpPr>
            <a:spLocks noGrp="1"/>
          </p:cNvSpPr>
          <p:nvPr>
            <p:ph type="title"/>
          </p:nvPr>
        </p:nvSpPr>
        <p:spPr/>
        <p:txBody>
          <a:bodyPr/>
          <a:lstStyle/>
          <a:p>
            <a:r>
              <a:rPr lang="en-US" dirty="0"/>
              <a:t>Final Thoughts</a:t>
            </a:r>
          </a:p>
        </p:txBody>
      </p:sp>
      <p:sp>
        <p:nvSpPr>
          <p:cNvPr id="3" name="Content Placeholder 2">
            <a:extLst>
              <a:ext uri="{FF2B5EF4-FFF2-40B4-BE49-F238E27FC236}">
                <a16:creationId xmlns:a16="http://schemas.microsoft.com/office/drawing/2014/main" id="{8714264C-250B-C847-A1C6-CF1B55C7F093}"/>
              </a:ext>
            </a:extLst>
          </p:cNvPr>
          <p:cNvSpPr>
            <a:spLocks noGrp="1"/>
          </p:cNvSpPr>
          <p:nvPr>
            <p:ph idx="1"/>
          </p:nvPr>
        </p:nvSpPr>
        <p:spPr>
          <a:xfrm>
            <a:off x="457200" y="1600200"/>
            <a:ext cx="5212080" cy="4525963"/>
          </a:xfrm>
        </p:spPr>
        <p:txBody>
          <a:bodyPr>
            <a:normAutofit fontScale="92500"/>
          </a:bodyPr>
          <a:lstStyle/>
          <a:p>
            <a:pPr>
              <a:lnSpc>
                <a:spcPct val="150000"/>
              </a:lnSpc>
            </a:pPr>
            <a:r>
              <a:rPr lang="en-US" dirty="0"/>
              <a:t>Leadership teams are an important vehicle for enabling their organizations to thrive. </a:t>
            </a:r>
          </a:p>
          <a:p>
            <a:pPr>
              <a:lnSpc>
                <a:spcPct val="150000"/>
              </a:lnSpc>
            </a:pPr>
            <a:r>
              <a:rPr lang="en-US" dirty="0"/>
              <a:t>Great teams accelerate the performance of the organizations they lead but at times they can get in their own way and can hold back progress. </a:t>
            </a:r>
          </a:p>
          <a:p>
            <a:pPr>
              <a:lnSpc>
                <a:spcPct val="150000"/>
              </a:lnSpc>
            </a:pPr>
            <a:r>
              <a:rPr lang="en-US" dirty="0"/>
              <a:t>The best teams have established the fiber between members that helps them focus on the 4 features.</a:t>
            </a:r>
          </a:p>
        </p:txBody>
      </p:sp>
      <p:sp>
        <p:nvSpPr>
          <p:cNvPr id="4" name="Footer Placeholder 3">
            <a:extLst>
              <a:ext uri="{FF2B5EF4-FFF2-40B4-BE49-F238E27FC236}">
                <a16:creationId xmlns:a16="http://schemas.microsoft.com/office/drawing/2014/main" id="{66D9D9B6-BA2E-E143-917D-39D43438D075}"/>
              </a:ext>
            </a:extLst>
          </p:cNvPr>
          <p:cNvSpPr>
            <a:spLocks noGrp="1"/>
          </p:cNvSpPr>
          <p:nvPr>
            <p:ph type="ftr" sz="quarter" idx="11"/>
          </p:nvPr>
        </p:nvSpPr>
        <p:spPr/>
        <p:txBody>
          <a:bodyPr/>
          <a:lstStyle/>
          <a:p>
            <a:r>
              <a:rPr lang="en-US"/>
              <a:t>RI Webinar Series</a:t>
            </a:r>
            <a:endParaRPr lang="en-US" dirty="0"/>
          </a:p>
        </p:txBody>
      </p:sp>
      <p:sp>
        <p:nvSpPr>
          <p:cNvPr id="5" name="Slide Number Placeholder 4">
            <a:extLst>
              <a:ext uri="{FF2B5EF4-FFF2-40B4-BE49-F238E27FC236}">
                <a16:creationId xmlns:a16="http://schemas.microsoft.com/office/drawing/2014/main" id="{F304A475-E772-0842-845D-DFA0E6D2106B}"/>
              </a:ext>
            </a:extLst>
          </p:cNvPr>
          <p:cNvSpPr>
            <a:spLocks noGrp="1"/>
          </p:cNvSpPr>
          <p:nvPr>
            <p:ph type="sldNum" sz="quarter" idx="12"/>
          </p:nvPr>
        </p:nvSpPr>
        <p:spPr/>
        <p:txBody>
          <a:bodyPr/>
          <a:lstStyle/>
          <a:p>
            <a:r>
              <a:rPr lang="en-US"/>
              <a:t>-</a:t>
            </a:r>
            <a:fld id="{A3773F58-76C6-2547-A1EE-768CC826023F}" type="slidenum">
              <a:rPr lang="en-US" smtClean="0"/>
              <a:t>8</a:t>
            </a:fld>
            <a:r>
              <a:rPr lang="en-US"/>
              <a:t>-</a:t>
            </a:r>
            <a:endParaRPr lang="en-US" dirty="0"/>
          </a:p>
        </p:txBody>
      </p:sp>
      <p:pic>
        <p:nvPicPr>
          <p:cNvPr id="6" name="Picture 5" descr="A picture containing toy, cake, birthday, indoor&#10;&#10;Description automatically generated">
            <a:extLst>
              <a:ext uri="{FF2B5EF4-FFF2-40B4-BE49-F238E27FC236}">
                <a16:creationId xmlns:a16="http://schemas.microsoft.com/office/drawing/2014/main" id="{B7DAABC8-8B50-AE4E-A88E-A0CC65D0997C}"/>
              </a:ext>
            </a:extLst>
          </p:cNvPr>
          <p:cNvPicPr>
            <a:picLocks noChangeAspect="1"/>
          </p:cNvPicPr>
          <p:nvPr/>
        </p:nvPicPr>
        <p:blipFill rotWithShape="1">
          <a:blip r:embed="rId2"/>
          <a:srcRect l="12581" t="4259" r="14089"/>
          <a:stretch/>
        </p:blipFill>
        <p:spPr>
          <a:xfrm>
            <a:off x="5925783" y="2064054"/>
            <a:ext cx="3051959" cy="2784802"/>
          </a:xfrm>
          <a:prstGeom prst="rect">
            <a:avLst/>
          </a:prstGeom>
          <a:ln w="3175">
            <a:noFill/>
          </a:ln>
        </p:spPr>
      </p:pic>
    </p:spTree>
    <p:extLst>
      <p:ext uri="{BB962C8B-B14F-4D97-AF65-F5344CB8AC3E}">
        <p14:creationId xmlns:p14="http://schemas.microsoft.com/office/powerpoint/2010/main" val="4086930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0B637-EE4D-414E-A668-0A1E47847B08}"/>
              </a:ext>
            </a:extLst>
          </p:cNvPr>
          <p:cNvSpPr>
            <a:spLocks noGrp="1"/>
          </p:cNvSpPr>
          <p:nvPr>
            <p:ph type="title"/>
          </p:nvPr>
        </p:nvSpPr>
        <p:spPr/>
        <p:txBody>
          <a:bodyPr/>
          <a:lstStyle/>
          <a:p>
            <a:r>
              <a:rPr lang="en-US" dirty="0"/>
              <a:t>Complimentary Assessment</a:t>
            </a:r>
          </a:p>
        </p:txBody>
      </p:sp>
      <p:sp>
        <p:nvSpPr>
          <p:cNvPr id="4" name="Footer Placeholder 3">
            <a:extLst>
              <a:ext uri="{FF2B5EF4-FFF2-40B4-BE49-F238E27FC236}">
                <a16:creationId xmlns:a16="http://schemas.microsoft.com/office/drawing/2014/main" id="{04CC1535-D954-9344-941F-D32D0F3DDED9}"/>
              </a:ext>
            </a:extLst>
          </p:cNvPr>
          <p:cNvSpPr>
            <a:spLocks noGrp="1"/>
          </p:cNvSpPr>
          <p:nvPr>
            <p:ph type="ftr" sz="quarter" idx="11"/>
          </p:nvPr>
        </p:nvSpPr>
        <p:spPr/>
        <p:txBody>
          <a:bodyPr/>
          <a:lstStyle/>
          <a:p>
            <a:r>
              <a:rPr lang="en-US"/>
              <a:t>RI Webinar Series</a:t>
            </a:r>
            <a:endParaRPr lang="en-US" dirty="0"/>
          </a:p>
        </p:txBody>
      </p:sp>
      <p:sp>
        <p:nvSpPr>
          <p:cNvPr id="5" name="Slide Number Placeholder 4">
            <a:extLst>
              <a:ext uri="{FF2B5EF4-FFF2-40B4-BE49-F238E27FC236}">
                <a16:creationId xmlns:a16="http://schemas.microsoft.com/office/drawing/2014/main" id="{18661FD0-9B3D-A34D-979F-A6EA1C5C3D6D}"/>
              </a:ext>
            </a:extLst>
          </p:cNvPr>
          <p:cNvSpPr>
            <a:spLocks noGrp="1"/>
          </p:cNvSpPr>
          <p:nvPr>
            <p:ph type="sldNum" sz="quarter" idx="12"/>
          </p:nvPr>
        </p:nvSpPr>
        <p:spPr/>
        <p:txBody>
          <a:bodyPr/>
          <a:lstStyle/>
          <a:p>
            <a:r>
              <a:rPr lang="en-US"/>
              <a:t>-</a:t>
            </a:r>
            <a:fld id="{A3773F58-76C6-2547-A1EE-768CC826023F}" type="slidenum">
              <a:rPr lang="en-US" smtClean="0"/>
              <a:t>9</a:t>
            </a:fld>
            <a:r>
              <a:rPr lang="en-US"/>
              <a:t>-</a:t>
            </a:r>
            <a:endParaRPr lang="en-US" dirty="0"/>
          </a:p>
        </p:txBody>
      </p:sp>
      <p:pic>
        <p:nvPicPr>
          <p:cNvPr id="6" name="Picture 5" descr="Screen Shot 2018-03-21 at 9.51.28 AM.png">
            <a:extLst>
              <a:ext uri="{FF2B5EF4-FFF2-40B4-BE49-F238E27FC236}">
                <a16:creationId xmlns:a16="http://schemas.microsoft.com/office/drawing/2014/main" id="{627E7985-58A0-754D-A000-E9147672E0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253" y="1777488"/>
            <a:ext cx="8109493" cy="3590074"/>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7" name="Rectangle 6">
            <a:extLst>
              <a:ext uri="{FF2B5EF4-FFF2-40B4-BE49-F238E27FC236}">
                <a16:creationId xmlns:a16="http://schemas.microsoft.com/office/drawing/2014/main" id="{1407FF33-D67C-EE40-AA93-B3D28CC3F77E}"/>
              </a:ext>
            </a:extLst>
          </p:cNvPr>
          <p:cNvSpPr/>
          <p:nvPr/>
        </p:nvSpPr>
        <p:spPr>
          <a:xfrm>
            <a:off x="434918" y="5530804"/>
            <a:ext cx="7720316" cy="338554"/>
          </a:xfrm>
          <a:prstGeom prst="rect">
            <a:avLst/>
          </a:prstGeom>
        </p:spPr>
        <p:txBody>
          <a:bodyPr wrap="square">
            <a:spAutoFit/>
          </a:bodyPr>
          <a:lstStyle/>
          <a:p>
            <a:r>
              <a:rPr lang="en-US" sz="1600" dirty="0"/>
              <a:t>URL: </a:t>
            </a:r>
            <a:r>
              <a:rPr lang="en-US" sz="1600" dirty="0">
                <a:hlinkClick r:id="rId3"/>
              </a:rPr>
              <a:t>www.relationship-impact.com/free-team-assessment/</a:t>
            </a:r>
            <a:endParaRPr lang="en-US" sz="1600" dirty="0"/>
          </a:p>
        </p:txBody>
      </p:sp>
    </p:spTree>
    <p:extLst>
      <p:ext uri="{BB962C8B-B14F-4D97-AF65-F5344CB8AC3E}">
        <p14:creationId xmlns:p14="http://schemas.microsoft.com/office/powerpoint/2010/main" val="6788308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RI Webinar #14 - The CEO's Role in Building a Great Leadership Team" id="{E012EDA9-8DF2-7848-ADF6-D264AB4A9BDA}" vid="{08812815-8768-B541-A7C0-2F5AFA7A479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7430</TotalTime>
  <Words>506</Words>
  <Application>Microsoft Macintosh PowerPoint</Application>
  <PresentationFormat>On-screen Show (4:3)</PresentationFormat>
  <Paragraphs>68</Paragraphs>
  <Slides>11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Avenir Book</vt:lpstr>
      <vt:lpstr>Calibri</vt:lpstr>
      <vt:lpstr>Wingdings</vt:lpstr>
      <vt:lpstr>Office Theme</vt:lpstr>
      <vt:lpstr>PowerPoint Presentation</vt:lpstr>
      <vt:lpstr>Great Teams Exercise</vt:lpstr>
      <vt:lpstr>4 Features</vt:lpstr>
      <vt:lpstr>Results Focus</vt:lpstr>
      <vt:lpstr>Force Multiplier Effect</vt:lpstr>
      <vt:lpstr>Manage Complexity</vt:lpstr>
      <vt:lpstr>Resilience</vt:lpstr>
      <vt:lpstr>Final Thoughts</vt:lpstr>
      <vt:lpstr>Complimentary Assessment</vt:lpstr>
      <vt:lpstr>PowerPoint Presentation</vt:lpstr>
      <vt:lpstr>Relationship Impact, LLC www.relationship-impact.com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McGuinness</dc:creator>
  <cp:lastModifiedBy>John McGuinness</cp:lastModifiedBy>
  <cp:revision>167</cp:revision>
  <dcterms:created xsi:type="dcterms:W3CDTF">2019-05-28T19:52:25Z</dcterms:created>
  <dcterms:modified xsi:type="dcterms:W3CDTF">2020-01-23T04:46:49Z</dcterms:modified>
</cp:coreProperties>
</file>