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0" r:id="rId2"/>
    <p:sldId id="345" r:id="rId3"/>
    <p:sldId id="437" r:id="rId4"/>
    <p:sldId id="436" r:id="rId5"/>
    <p:sldId id="438" r:id="rId6"/>
    <p:sldId id="439" r:id="rId7"/>
    <p:sldId id="440" r:id="rId8"/>
    <p:sldId id="441" r:id="rId9"/>
    <p:sldId id="442" r:id="rId10"/>
    <p:sldId id="435" r:id="rId11"/>
    <p:sldId id="291" r:id="rId12"/>
    <p:sldId id="294" r:id="rId13"/>
    <p:sldId id="27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A492"/>
    <a:srgbClr val="BC6D50"/>
    <a:srgbClr val="DEB408"/>
    <a:srgbClr val="9FA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5" autoAdjust="0"/>
    <p:restoredTop sz="86378" autoAdjust="0"/>
  </p:normalViewPr>
  <p:slideViewPr>
    <p:cSldViewPr snapToGrid="0" snapToObjects="1" showGuides="1">
      <p:cViewPr varScale="1">
        <p:scale>
          <a:sx n="89" d="100"/>
          <a:sy n="89" d="100"/>
        </p:scale>
        <p:origin x="1344" y="176"/>
      </p:cViewPr>
      <p:guideLst>
        <p:guide orient="horz" pos="25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C9A2F-33CD-DD43-92A0-8124C997388E}" type="datetimeFigureOut">
              <a:rPr lang="en-US" smtClean="0"/>
              <a:t>2/25/20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B8928-CE51-C248-963C-668A567B7BA1}" type="slidenum">
              <a:rPr lang="en-US" smtClean="0"/>
              <a:t>‹#›</a:t>
            </a:fld>
            <a:endParaRPr lang="en-US"/>
          </a:p>
        </p:txBody>
      </p:sp>
    </p:spTree>
    <p:extLst>
      <p:ext uri="{BB962C8B-B14F-4D97-AF65-F5344CB8AC3E}">
        <p14:creationId xmlns:p14="http://schemas.microsoft.com/office/powerpoint/2010/main" val="250779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First, avoiding tough conversations results in pushing the proverbial can down the road. Issues that could be resolved early on through debate and compromise are pushed to a tipping point where a decision has to be taken. Next, behaving as if time and use of resources come in unlimited quantities is perhaps one of the biggest contributors to burnout and turnover. Rather than coalescing around a plan of attack brute force teams rely on their ability to react. Teams simply dig in and dedicate additional time and require employees to participate in their reactive, firefighting approaches.</a:t>
            </a:r>
            <a:r>
              <a:rPr lang="en-US" sz="1800" dirty="0">
                <a:effectLst/>
              </a:rPr>
              <a:t> </a:t>
            </a:r>
            <a:endParaRPr lang="en-US" sz="1800" dirty="0"/>
          </a:p>
        </p:txBody>
      </p:sp>
      <p:sp>
        <p:nvSpPr>
          <p:cNvPr id="4" name="Slide Number Placeholder 3"/>
          <p:cNvSpPr>
            <a:spLocks noGrp="1"/>
          </p:cNvSpPr>
          <p:nvPr>
            <p:ph type="sldNum" sz="quarter" idx="5"/>
          </p:nvPr>
        </p:nvSpPr>
        <p:spPr/>
        <p:txBody>
          <a:bodyPr/>
          <a:lstStyle/>
          <a:p>
            <a:fld id="{578B8928-CE51-C248-963C-668A567B7BA1}" type="slidenum">
              <a:rPr lang="en-US" smtClean="0"/>
              <a:t>6</a:t>
            </a:fld>
            <a:endParaRPr lang="en-US"/>
          </a:p>
        </p:txBody>
      </p:sp>
    </p:spTree>
    <p:extLst>
      <p:ext uri="{BB962C8B-B14F-4D97-AF65-F5344CB8AC3E}">
        <p14:creationId xmlns:p14="http://schemas.microsoft.com/office/powerpoint/2010/main" val="301847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This focus on a specific common purpose gives leadership team members a strong sense of what work they need to do together and what work is simply part of their functional responsibility.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Next, brute force leadership teams put personal issues aside, stay focused on what’s most important and recognize that to be successful they have to rely on the diverse talents and experience of each team member.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Finally, effective crisis management requires team members to listen to each other and compromise. While team members might not enjoy this important skill at the time, they realize that it is required to push time sensitive, complex initiatives forward.</a:t>
            </a:r>
          </a:p>
          <a:p>
            <a:endParaRPr lang="en-US" dirty="0"/>
          </a:p>
        </p:txBody>
      </p:sp>
      <p:sp>
        <p:nvSpPr>
          <p:cNvPr id="4" name="Slide Number Placeholder 3"/>
          <p:cNvSpPr>
            <a:spLocks noGrp="1"/>
          </p:cNvSpPr>
          <p:nvPr>
            <p:ph type="sldNum" sz="quarter" idx="5"/>
          </p:nvPr>
        </p:nvSpPr>
        <p:spPr/>
        <p:txBody>
          <a:bodyPr/>
          <a:lstStyle/>
          <a:p>
            <a:fld id="{578B8928-CE51-C248-963C-668A567B7BA1}" type="slidenum">
              <a:rPr lang="en-US" smtClean="0"/>
              <a:t>7</a:t>
            </a:fld>
            <a:endParaRPr lang="en-US"/>
          </a:p>
        </p:txBody>
      </p:sp>
    </p:spTree>
    <p:extLst>
      <p:ext uri="{BB962C8B-B14F-4D97-AF65-F5344CB8AC3E}">
        <p14:creationId xmlns:p14="http://schemas.microsoft.com/office/powerpoint/2010/main" val="375137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time brute force leadership teams tend to chip away at the relational fibers among teammates. To start the hard work of strengthening these fibers each team member has to suspend judgement and evaluate the assumptions they are making about their teammates (i.e., ‘he doesn’t hold his unit accountable’; ‘she doesn’t work hard’; ‘he doesn’t care what anyone else thinks’). Assumptions are often wrong and are created based on how teammates see their colleagues behave rather than understanding their intentions and motivations. Suspending judgement also helps to repair trust as teammates begin to get to know each other at a deeper level. When this happens, trust begins to improve which enables teams to challenge, debate and disagree more productively.</a:t>
            </a:r>
          </a:p>
          <a:p>
            <a:endParaRPr lang="en-US" dirty="0"/>
          </a:p>
        </p:txBody>
      </p:sp>
      <p:sp>
        <p:nvSpPr>
          <p:cNvPr id="4" name="Slide Number Placeholder 3"/>
          <p:cNvSpPr>
            <a:spLocks noGrp="1"/>
          </p:cNvSpPr>
          <p:nvPr>
            <p:ph type="sldNum" sz="quarter" idx="5"/>
          </p:nvPr>
        </p:nvSpPr>
        <p:spPr/>
        <p:txBody>
          <a:bodyPr/>
          <a:lstStyle/>
          <a:p>
            <a:fld id="{578B8928-CE51-C248-963C-668A567B7BA1}" type="slidenum">
              <a:rPr lang="en-US" smtClean="0"/>
              <a:t>8</a:t>
            </a:fld>
            <a:endParaRPr lang="en-US"/>
          </a:p>
        </p:txBody>
      </p:sp>
    </p:spTree>
    <p:extLst>
      <p:ext uri="{BB962C8B-B14F-4D97-AF65-F5344CB8AC3E}">
        <p14:creationId xmlns:p14="http://schemas.microsoft.com/office/powerpoint/2010/main" val="16834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leadership teams have to engage in the sometimes-difficult discussions about how to best integrate team member roles – who has the lead, how will information be shared, how are conflicts resolved. Productive role integration discussions can help squash the often-incorrect assumptions team members make about each other. Next, to gain consistency and build an accountability foundation great leadership teams need to establish behavioral expectations for how they will operate together. Principles that emerge from managing in a crisis might include – listen and compromise, receive feedback well, and resolve issues directly.</a:t>
            </a:r>
          </a:p>
          <a:p>
            <a:endParaRPr lang="en-US" dirty="0"/>
          </a:p>
        </p:txBody>
      </p:sp>
      <p:sp>
        <p:nvSpPr>
          <p:cNvPr id="4" name="Slide Number Placeholder 3"/>
          <p:cNvSpPr>
            <a:spLocks noGrp="1"/>
          </p:cNvSpPr>
          <p:nvPr>
            <p:ph type="sldNum" sz="quarter" idx="5"/>
          </p:nvPr>
        </p:nvSpPr>
        <p:spPr/>
        <p:txBody>
          <a:bodyPr/>
          <a:lstStyle/>
          <a:p>
            <a:fld id="{578B8928-CE51-C248-963C-668A567B7BA1}" type="slidenum">
              <a:rPr lang="en-US" smtClean="0"/>
              <a:t>9</a:t>
            </a:fld>
            <a:endParaRPr lang="en-US"/>
          </a:p>
        </p:txBody>
      </p:sp>
    </p:spTree>
    <p:extLst>
      <p:ext uri="{BB962C8B-B14F-4D97-AF65-F5344CB8AC3E}">
        <p14:creationId xmlns:p14="http://schemas.microsoft.com/office/powerpoint/2010/main" val="236639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5B826C-8C88-064E-9D7A-30C199F5B709}" type="datetime1">
              <a:rPr lang="en-US" smtClean="0"/>
              <a:t>2/25/20</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44009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5DCAC-FFDA-7F42-B9E4-6F1AD627D433}" type="datetime1">
              <a:rPr lang="en-US" smtClean="0"/>
              <a:t>2/25/20</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167948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A1024-C580-B240-B411-6992B124C6DF}" type="datetime1">
              <a:rPr lang="en-US" smtClean="0"/>
              <a:t>2/25/20</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59710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C849AE0-6196-4E48-B884-9B93D11F1C80}"/>
              </a:ext>
            </a:extLst>
          </p:cNvPr>
          <p:cNvCxnSpPr/>
          <p:nvPr userDrawn="1"/>
        </p:nvCxnSpPr>
        <p:spPr>
          <a:xfrm>
            <a:off x="457200" y="6126163"/>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Avenir Book" panose="02000503020000020003" pitchFamily="2" charset="0"/>
              </a:defRPr>
            </a:lvl1pPr>
            <a:lvl2pPr>
              <a:spcBef>
                <a:spcPts val="0"/>
              </a:spcBef>
              <a:spcAft>
                <a:spcPts val="1200"/>
              </a:spcAft>
              <a:defRPr sz="1800">
                <a:latin typeface="Avenir Book" panose="02000503020000020003" pitchFamily="2" charset="0"/>
              </a:defRPr>
            </a:lvl2pPr>
            <a:lvl3pPr>
              <a:spcBef>
                <a:spcPts val="0"/>
              </a:spcBef>
              <a:spcAft>
                <a:spcPts val="1200"/>
              </a:spcAft>
              <a:defRPr sz="1600">
                <a:latin typeface="Avenir Book" panose="02000503020000020003" pitchFamily="2" charset="0"/>
              </a:defRPr>
            </a:lvl3pPr>
            <a:lvl4pPr>
              <a:spcBef>
                <a:spcPts val="0"/>
              </a:spcBef>
              <a:spcAft>
                <a:spcPts val="1200"/>
              </a:spcAft>
              <a:defRPr sz="1400">
                <a:latin typeface="Avenir Book" panose="02000503020000020003" pitchFamily="2" charset="0"/>
              </a:defRPr>
            </a:lvl4pPr>
            <a:lvl5pPr>
              <a:spcBef>
                <a:spcPts val="0"/>
              </a:spcBef>
              <a:spcAft>
                <a:spcPts val="1200"/>
              </a:spcAft>
              <a:defRPr sz="1400">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r>
              <a:rPr lang="en-US" dirty="0"/>
              <a:t>RI Webinar Series</a:t>
            </a:r>
          </a:p>
        </p:txBody>
      </p:sp>
      <p:sp>
        <p:nvSpPr>
          <p:cNvPr id="6" name="Slide Number Placeholder 5"/>
          <p:cNvSpPr>
            <a:spLocks noGrp="1"/>
          </p:cNvSpPr>
          <p:nvPr>
            <p:ph type="sldNum" sz="quarter" idx="12"/>
          </p:nvPr>
        </p:nvSpPr>
        <p:spPr/>
        <p:txBody>
          <a:bodyPr/>
          <a:lstStyle/>
          <a:p>
            <a:r>
              <a:rPr lang="en-US" dirty="0"/>
              <a:t>-</a:t>
            </a:r>
            <a:fld id="{A3773F58-76C6-2547-A1EE-768CC826023F}" type="slidenum">
              <a:rPr lang="en-US" smtClean="0"/>
              <a:t>‹#›</a:t>
            </a:fld>
            <a:r>
              <a:rPr lang="en-US" dirty="0"/>
              <a:t>-</a:t>
            </a:r>
          </a:p>
        </p:txBody>
      </p:sp>
      <p:cxnSp>
        <p:nvCxnSpPr>
          <p:cNvPr id="8" name="Straight Connector 7">
            <a:extLst>
              <a:ext uri="{FF2B5EF4-FFF2-40B4-BE49-F238E27FC236}">
                <a16:creationId xmlns:a16="http://schemas.microsoft.com/office/drawing/2014/main" id="{1C35D15B-E535-7C47-8090-A39E6B9BEF7E}"/>
              </a:ext>
            </a:extLst>
          </p:cNvPr>
          <p:cNvCxnSpPr/>
          <p:nvPr userDrawn="1"/>
        </p:nvCxnSpPr>
        <p:spPr>
          <a:xfrm>
            <a:off x="457200" y="1417638"/>
            <a:ext cx="8229600"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Oval 8">
            <a:extLst>
              <a:ext uri="{FF2B5EF4-FFF2-40B4-BE49-F238E27FC236}">
                <a16:creationId xmlns:a16="http://schemas.microsoft.com/office/drawing/2014/main" id="{B4EC027E-9E52-2F4A-9356-7A8F04E45CD0}"/>
              </a:ext>
            </a:extLst>
          </p:cNvPr>
          <p:cNvSpPr/>
          <p:nvPr userDrawn="1"/>
        </p:nvSpPr>
        <p:spPr>
          <a:xfrm>
            <a:off x="4169734" y="5906278"/>
            <a:ext cx="804532" cy="804894"/>
          </a:xfrm>
          <a:prstGeom prst="ellipse">
            <a:avLst/>
          </a:prstGeom>
          <a:blipFill>
            <a:blip r:embed="rId2"/>
            <a:stretch>
              <a:fillRect/>
            </a:stretch>
          </a:blipFill>
          <a:ln w="50800">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317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EC802-240A-4849-A34D-9A9ACD0D5662}" type="datetime1">
              <a:rPr lang="en-US" smtClean="0"/>
              <a:t>2/25/20</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42277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8A00CD-F00D-924E-B6CF-8686E35C45F5}" type="datetime1">
              <a:rPr lang="en-US" smtClean="0"/>
              <a:t>2/25/20</a:t>
            </a:fld>
            <a:endParaRPr lang="en-US"/>
          </a:p>
        </p:txBody>
      </p:sp>
      <p:sp>
        <p:nvSpPr>
          <p:cNvPr id="6" name="Footer Placeholder 5"/>
          <p:cNvSpPr>
            <a:spLocks noGrp="1"/>
          </p:cNvSpPr>
          <p:nvPr>
            <p:ph type="ftr" sz="quarter" idx="11"/>
          </p:nvPr>
        </p:nvSpPr>
        <p:spPr/>
        <p:txBody>
          <a:bodyPr/>
          <a:lstStyle/>
          <a:p>
            <a:r>
              <a:rPr lang="en-US"/>
              <a:t>RI Webinar Series</a:t>
            </a:r>
          </a:p>
        </p:txBody>
      </p:sp>
      <p:sp>
        <p:nvSpPr>
          <p:cNvPr id="7" name="Slide Number Placeholder 6"/>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402331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8B264D5C-DE93-0047-A75B-618EE0E018EF}"/>
              </a:ext>
            </a:extLst>
          </p:cNvPr>
          <p:cNvCxnSpPr/>
          <p:nvPr userDrawn="1"/>
        </p:nvCxnSpPr>
        <p:spPr>
          <a:xfrm>
            <a:off x="457200" y="6126163"/>
            <a:ext cx="82296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C27966F5-A61C-9E41-BFA3-5EE7400DC77A}"/>
              </a:ext>
            </a:extLst>
          </p:cNvPr>
          <p:cNvCxnSpPr/>
          <p:nvPr userDrawn="1"/>
        </p:nvCxnSpPr>
        <p:spPr>
          <a:xfrm>
            <a:off x="457200" y="1417638"/>
            <a:ext cx="82296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Oval 11">
            <a:extLst>
              <a:ext uri="{FF2B5EF4-FFF2-40B4-BE49-F238E27FC236}">
                <a16:creationId xmlns:a16="http://schemas.microsoft.com/office/drawing/2014/main" id="{63B7896B-1C17-204D-AE39-A762CBB9C1A1}"/>
              </a:ext>
            </a:extLst>
          </p:cNvPr>
          <p:cNvSpPr/>
          <p:nvPr userDrawn="1"/>
        </p:nvSpPr>
        <p:spPr>
          <a:xfrm>
            <a:off x="4169734" y="5906278"/>
            <a:ext cx="804532" cy="804894"/>
          </a:xfrm>
          <a:prstGeom prst="ellipse">
            <a:avLst/>
          </a:prstGeom>
          <a:blipFill>
            <a:blip r:embed="rId2"/>
            <a:stretch>
              <a:fillRect/>
            </a:stretch>
          </a:blipFill>
          <a:ln w="50800">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ooter Placeholder 4">
            <a:extLst>
              <a:ext uri="{FF2B5EF4-FFF2-40B4-BE49-F238E27FC236}">
                <a16:creationId xmlns:a16="http://schemas.microsoft.com/office/drawing/2014/main" id="{8C0FB09F-4A1D-5946-ABD1-8AB38F0E658D}"/>
              </a:ext>
            </a:extLst>
          </p:cNvPr>
          <p:cNvSpPr>
            <a:spLocks noGrp="1"/>
          </p:cNvSpPr>
          <p:nvPr>
            <p:ph type="ftr" sz="quarter" idx="11"/>
          </p:nvPr>
        </p:nvSpPr>
        <p:spPr>
          <a:xfrm>
            <a:off x="457200" y="6356350"/>
            <a:ext cx="2895600" cy="365125"/>
          </a:xfrm>
        </p:spPr>
        <p:txBody>
          <a:bodyPr/>
          <a:lstStyle>
            <a:lvl1pPr algn="l">
              <a:defRPr/>
            </a:lvl1pPr>
          </a:lstStyle>
          <a:p>
            <a:r>
              <a:rPr lang="en-US" dirty="0"/>
              <a:t>RI Webinar Series</a:t>
            </a:r>
          </a:p>
        </p:txBody>
      </p:sp>
      <p:sp>
        <p:nvSpPr>
          <p:cNvPr id="14" name="Slide Number Placeholder 5">
            <a:extLst>
              <a:ext uri="{FF2B5EF4-FFF2-40B4-BE49-F238E27FC236}">
                <a16:creationId xmlns:a16="http://schemas.microsoft.com/office/drawing/2014/main" id="{893A7728-1FD7-554F-A53A-97A069497024}"/>
              </a:ext>
            </a:extLst>
          </p:cNvPr>
          <p:cNvSpPr>
            <a:spLocks noGrp="1"/>
          </p:cNvSpPr>
          <p:nvPr>
            <p:ph type="sldNum" sz="quarter" idx="12"/>
          </p:nvPr>
        </p:nvSpPr>
        <p:spPr>
          <a:xfrm>
            <a:off x="6553200" y="6356350"/>
            <a:ext cx="2133600" cy="365125"/>
          </a:xfrm>
        </p:spPr>
        <p:txBody>
          <a:bodyPr/>
          <a:lstStyle/>
          <a:p>
            <a:r>
              <a:rPr lang="en-US" dirty="0"/>
              <a:t>-</a:t>
            </a:r>
            <a:fld id="{A3773F58-76C6-2547-A1EE-768CC826023F}" type="slidenum">
              <a:rPr lang="en-US" smtClean="0"/>
              <a:t>‹#›</a:t>
            </a:fld>
            <a:r>
              <a:rPr lang="en-US" dirty="0"/>
              <a:t>-</a:t>
            </a:r>
          </a:p>
        </p:txBody>
      </p:sp>
    </p:spTree>
    <p:extLst>
      <p:ext uri="{BB962C8B-B14F-4D97-AF65-F5344CB8AC3E}">
        <p14:creationId xmlns:p14="http://schemas.microsoft.com/office/powerpoint/2010/main" val="240843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DC89C2-5461-454A-802A-710249A56931}" type="datetime1">
              <a:rPr lang="en-US" smtClean="0"/>
              <a:t>2/25/20</a:t>
            </a:fld>
            <a:endParaRPr lang="en-US"/>
          </a:p>
        </p:txBody>
      </p:sp>
      <p:sp>
        <p:nvSpPr>
          <p:cNvPr id="4" name="Footer Placeholder 3"/>
          <p:cNvSpPr>
            <a:spLocks noGrp="1"/>
          </p:cNvSpPr>
          <p:nvPr>
            <p:ph type="ftr" sz="quarter" idx="11"/>
          </p:nvPr>
        </p:nvSpPr>
        <p:spPr/>
        <p:txBody>
          <a:bodyPr/>
          <a:lstStyle/>
          <a:p>
            <a:r>
              <a:rPr lang="en-US"/>
              <a:t>RI Webinar Series</a:t>
            </a:r>
          </a:p>
        </p:txBody>
      </p:sp>
      <p:sp>
        <p:nvSpPr>
          <p:cNvPr id="5" name="Slide Number Placeholder 4"/>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391448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3E302-6E31-714F-BAAF-04E850B778BF}" type="datetime1">
              <a:rPr lang="en-US" smtClean="0"/>
              <a:t>2/25/20</a:t>
            </a:fld>
            <a:endParaRPr lang="en-US"/>
          </a:p>
        </p:txBody>
      </p:sp>
      <p:sp>
        <p:nvSpPr>
          <p:cNvPr id="3" name="Footer Placeholder 2"/>
          <p:cNvSpPr>
            <a:spLocks noGrp="1"/>
          </p:cNvSpPr>
          <p:nvPr>
            <p:ph type="ftr" sz="quarter" idx="11"/>
          </p:nvPr>
        </p:nvSpPr>
        <p:spPr/>
        <p:txBody>
          <a:bodyPr/>
          <a:lstStyle/>
          <a:p>
            <a:r>
              <a:rPr lang="en-US"/>
              <a:t>RI Webinar Series</a:t>
            </a:r>
          </a:p>
        </p:txBody>
      </p:sp>
      <p:sp>
        <p:nvSpPr>
          <p:cNvPr id="4" name="Slide Number Placeholder 3"/>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11860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BEA369-AA07-144E-A700-90A0154AE8A7}" type="datetime1">
              <a:rPr lang="en-US" smtClean="0"/>
              <a:t>2/25/20</a:t>
            </a:fld>
            <a:endParaRPr lang="en-US"/>
          </a:p>
        </p:txBody>
      </p:sp>
      <p:sp>
        <p:nvSpPr>
          <p:cNvPr id="6" name="Footer Placeholder 5"/>
          <p:cNvSpPr>
            <a:spLocks noGrp="1"/>
          </p:cNvSpPr>
          <p:nvPr>
            <p:ph type="ftr" sz="quarter" idx="11"/>
          </p:nvPr>
        </p:nvSpPr>
        <p:spPr/>
        <p:txBody>
          <a:bodyPr/>
          <a:lstStyle/>
          <a:p>
            <a:r>
              <a:rPr lang="en-US"/>
              <a:t>RI Webinar Series</a:t>
            </a:r>
          </a:p>
        </p:txBody>
      </p:sp>
      <p:sp>
        <p:nvSpPr>
          <p:cNvPr id="7" name="Slide Number Placeholder 6"/>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358341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1AE287-A750-9848-8983-C9D4159BA821}" type="datetime1">
              <a:rPr lang="en-US" smtClean="0"/>
              <a:t>2/25/20</a:t>
            </a:fld>
            <a:endParaRPr lang="en-US"/>
          </a:p>
        </p:txBody>
      </p:sp>
      <p:sp>
        <p:nvSpPr>
          <p:cNvPr id="6" name="Footer Placeholder 5"/>
          <p:cNvSpPr>
            <a:spLocks noGrp="1"/>
          </p:cNvSpPr>
          <p:nvPr>
            <p:ph type="ftr" sz="quarter" idx="11"/>
          </p:nvPr>
        </p:nvSpPr>
        <p:spPr/>
        <p:txBody>
          <a:bodyPr/>
          <a:lstStyle/>
          <a:p>
            <a:r>
              <a:rPr lang="en-US"/>
              <a:t>RI Webinar Series</a:t>
            </a:r>
          </a:p>
        </p:txBody>
      </p:sp>
      <p:sp>
        <p:nvSpPr>
          <p:cNvPr id="7" name="Slide Number Placeholder 6"/>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142734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BD385-4B43-6E4E-8F0F-00F99A9AF6C4}" type="datetime1">
              <a:rPr lang="en-US" smtClean="0"/>
              <a:t>2/25/20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 Webinar Series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73F58-76C6-2547-A1EE-768CC826023F}" type="slidenum">
              <a:rPr lang="en-US" smtClean="0"/>
              <a:t>‹#›</a:t>
            </a:fld>
            <a:endParaRPr lang="en-US"/>
          </a:p>
        </p:txBody>
      </p:sp>
    </p:spTree>
    <p:extLst>
      <p:ext uri="{BB962C8B-B14F-4D97-AF65-F5344CB8AC3E}">
        <p14:creationId xmlns:p14="http://schemas.microsoft.com/office/powerpoint/2010/main" val="32890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elationship-impact.com/free-team-assessment/"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zoom.us/webinar/register/WN_R-Tv25OlRF6gJKgoK4uAuw" TargetMode="Externa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mailto:jmcguinness@realationship-impact.com" TargetMode="External"/><Relationship Id="rId2" Type="http://schemas.openxmlformats.org/officeDocument/2006/relationships/hyperlink" Target="http://www.relationship-impact.com/"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mailto:gbrady@relationship-impact.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E4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food&#10;&#10;Description automatically generated">
            <a:extLst>
              <a:ext uri="{FF2B5EF4-FFF2-40B4-BE49-F238E27FC236}">
                <a16:creationId xmlns:a16="http://schemas.microsoft.com/office/drawing/2014/main" id="{54E7F7E4-9BEF-A040-9D5B-DC64D6130F70}"/>
              </a:ext>
            </a:extLst>
          </p:cNvPr>
          <p:cNvPicPr>
            <a:picLocks noChangeAspect="1"/>
          </p:cNvPicPr>
          <p:nvPr/>
        </p:nvPicPr>
        <p:blipFill>
          <a:blip r:embed="rId2"/>
          <a:stretch>
            <a:fillRect/>
          </a:stretch>
        </p:blipFill>
        <p:spPr>
          <a:xfrm>
            <a:off x="1516084" y="838201"/>
            <a:ext cx="6142015" cy="5181600"/>
          </a:xfrm>
          <a:prstGeom prst="rect">
            <a:avLst/>
          </a:prstGeom>
        </p:spPr>
      </p:pic>
    </p:spTree>
    <p:extLst>
      <p:ext uri="{BB962C8B-B14F-4D97-AF65-F5344CB8AC3E}">
        <p14:creationId xmlns:p14="http://schemas.microsoft.com/office/powerpoint/2010/main" val="3069766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BA9B5-FE21-E34D-AE1B-A09EFC605202}"/>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8714264C-250B-C847-A1C6-CF1B55C7F093}"/>
              </a:ext>
            </a:extLst>
          </p:cNvPr>
          <p:cNvSpPr>
            <a:spLocks noGrp="1"/>
          </p:cNvSpPr>
          <p:nvPr>
            <p:ph idx="1"/>
          </p:nvPr>
        </p:nvSpPr>
        <p:spPr>
          <a:xfrm>
            <a:off x="457200" y="1600200"/>
            <a:ext cx="5372100" cy="4525963"/>
          </a:xfrm>
        </p:spPr>
        <p:txBody>
          <a:bodyPr>
            <a:normAutofit/>
          </a:bodyPr>
          <a:lstStyle/>
          <a:p>
            <a:pPr>
              <a:spcAft>
                <a:spcPts val="1800"/>
              </a:spcAft>
            </a:pPr>
            <a:r>
              <a:rPr lang="en-US" dirty="0"/>
              <a:t>Acknowledge that brute force leadership is not sustainable.</a:t>
            </a:r>
          </a:p>
          <a:p>
            <a:pPr>
              <a:spcAft>
                <a:spcPts val="1800"/>
              </a:spcAft>
            </a:pPr>
            <a:r>
              <a:rPr lang="en-US" dirty="0"/>
              <a:t>Focus on both sides of the Great Leadership Teams Coin…</a:t>
            </a:r>
          </a:p>
          <a:p>
            <a:pPr lvl="1">
              <a:spcAft>
                <a:spcPts val="1800"/>
              </a:spcAft>
            </a:pPr>
            <a:r>
              <a:rPr lang="en-US" dirty="0"/>
              <a:t>Listen and Compromise</a:t>
            </a:r>
          </a:p>
          <a:p>
            <a:pPr lvl="1">
              <a:spcAft>
                <a:spcPts val="1800"/>
              </a:spcAft>
            </a:pPr>
            <a:r>
              <a:rPr lang="en-US" dirty="0"/>
              <a:t>Ensure Effective Integration</a:t>
            </a:r>
          </a:p>
        </p:txBody>
      </p:sp>
      <p:sp>
        <p:nvSpPr>
          <p:cNvPr id="4" name="Footer Placeholder 3">
            <a:extLst>
              <a:ext uri="{FF2B5EF4-FFF2-40B4-BE49-F238E27FC236}">
                <a16:creationId xmlns:a16="http://schemas.microsoft.com/office/drawing/2014/main" id="{66D9D9B6-BA2E-E143-917D-39D43438D075}"/>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F304A475-E772-0842-845D-DFA0E6D2106B}"/>
              </a:ext>
            </a:extLst>
          </p:cNvPr>
          <p:cNvSpPr>
            <a:spLocks noGrp="1"/>
          </p:cNvSpPr>
          <p:nvPr>
            <p:ph type="sldNum" sz="quarter" idx="12"/>
          </p:nvPr>
        </p:nvSpPr>
        <p:spPr/>
        <p:txBody>
          <a:bodyPr/>
          <a:lstStyle/>
          <a:p>
            <a:r>
              <a:rPr lang="en-US"/>
              <a:t>-</a:t>
            </a:r>
            <a:fld id="{A3773F58-76C6-2547-A1EE-768CC826023F}" type="slidenum">
              <a:rPr lang="en-US" smtClean="0"/>
              <a:t>10</a:t>
            </a:fld>
            <a:r>
              <a:rPr lang="en-US"/>
              <a:t>-</a:t>
            </a:r>
            <a:endParaRPr lang="en-US" dirty="0"/>
          </a:p>
        </p:txBody>
      </p:sp>
      <p:pic>
        <p:nvPicPr>
          <p:cNvPr id="8" name="Picture 7" descr="A close up of a persons hand&#10;&#10;Description automatically generated">
            <a:extLst>
              <a:ext uri="{FF2B5EF4-FFF2-40B4-BE49-F238E27FC236}">
                <a16:creationId xmlns:a16="http://schemas.microsoft.com/office/drawing/2014/main" id="{07A4FFF6-1DC6-DE4B-BA74-04B0F2448769}"/>
              </a:ext>
            </a:extLst>
          </p:cNvPr>
          <p:cNvPicPr>
            <a:picLocks noChangeAspect="1"/>
          </p:cNvPicPr>
          <p:nvPr/>
        </p:nvPicPr>
        <p:blipFill>
          <a:blip r:embed="rId2"/>
          <a:stretch>
            <a:fillRect/>
          </a:stretch>
        </p:blipFill>
        <p:spPr>
          <a:xfrm>
            <a:off x="6057900" y="1866901"/>
            <a:ext cx="2628900"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69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B637-EE4D-414E-A668-0A1E47847B08}"/>
              </a:ext>
            </a:extLst>
          </p:cNvPr>
          <p:cNvSpPr>
            <a:spLocks noGrp="1"/>
          </p:cNvSpPr>
          <p:nvPr>
            <p:ph type="title"/>
          </p:nvPr>
        </p:nvSpPr>
        <p:spPr/>
        <p:txBody>
          <a:bodyPr/>
          <a:lstStyle/>
          <a:p>
            <a:r>
              <a:rPr lang="en-US" dirty="0"/>
              <a:t>Complimentary Assessment</a:t>
            </a:r>
          </a:p>
        </p:txBody>
      </p:sp>
      <p:sp>
        <p:nvSpPr>
          <p:cNvPr id="4" name="Footer Placeholder 3">
            <a:extLst>
              <a:ext uri="{FF2B5EF4-FFF2-40B4-BE49-F238E27FC236}">
                <a16:creationId xmlns:a16="http://schemas.microsoft.com/office/drawing/2014/main" id="{04CC1535-D954-9344-941F-D32D0F3DDED9}"/>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18661FD0-9B3D-A34D-979F-A6EA1C5C3D6D}"/>
              </a:ext>
            </a:extLst>
          </p:cNvPr>
          <p:cNvSpPr>
            <a:spLocks noGrp="1"/>
          </p:cNvSpPr>
          <p:nvPr>
            <p:ph type="sldNum" sz="quarter" idx="12"/>
          </p:nvPr>
        </p:nvSpPr>
        <p:spPr/>
        <p:txBody>
          <a:bodyPr/>
          <a:lstStyle/>
          <a:p>
            <a:r>
              <a:rPr lang="en-US"/>
              <a:t>-</a:t>
            </a:r>
            <a:fld id="{A3773F58-76C6-2547-A1EE-768CC826023F}" type="slidenum">
              <a:rPr lang="en-US" smtClean="0"/>
              <a:t>11</a:t>
            </a:fld>
            <a:r>
              <a:rPr lang="en-US"/>
              <a:t>-</a:t>
            </a:r>
            <a:endParaRPr lang="en-US" dirty="0"/>
          </a:p>
        </p:txBody>
      </p:sp>
      <p:pic>
        <p:nvPicPr>
          <p:cNvPr id="6" name="Picture 5" descr="Screen Shot 2018-03-21 at 9.51.28 AM.png">
            <a:extLst>
              <a:ext uri="{FF2B5EF4-FFF2-40B4-BE49-F238E27FC236}">
                <a16:creationId xmlns:a16="http://schemas.microsoft.com/office/drawing/2014/main" id="{627E7985-58A0-754D-A000-E9147672E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53" y="1777488"/>
            <a:ext cx="8109493" cy="35900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a:extLst>
              <a:ext uri="{FF2B5EF4-FFF2-40B4-BE49-F238E27FC236}">
                <a16:creationId xmlns:a16="http://schemas.microsoft.com/office/drawing/2014/main" id="{1407FF33-D67C-EE40-AA93-B3D28CC3F77E}"/>
              </a:ext>
            </a:extLst>
          </p:cNvPr>
          <p:cNvSpPr/>
          <p:nvPr/>
        </p:nvSpPr>
        <p:spPr>
          <a:xfrm>
            <a:off x="434918" y="5530804"/>
            <a:ext cx="7720316" cy="338554"/>
          </a:xfrm>
          <a:prstGeom prst="rect">
            <a:avLst/>
          </a:prstGeom>
        </p:spPr>
        <p:txBody>
          <a:bodyPr wrap="square">
            <a:spAutoFit/>
          </a:bodyPr>
          <a:lstStyle/>
          <a:p>
            <a:r>
              <a:rPr lang="en-US" sz="1600" dirty="0"/>
              <a:t>URL: </a:t>
            </a:r>
            <a:r>
              <a:rPr lang="en-US" sz="1600" dirty="0">
                <a:hlinkClick r:id="rId3"/>
              </a:rPr>
              <a:t>www.relationship-impact.com/free-team-assessment/</a:t>
            </a:r>
            <a:endParaRPr lang="en-US" sz="1600" dirty="0"/>
          </a:p>
        </p:txBody>
      </p:sp>
    </p:spTree>
    <p:extLst>
      <p:ext uri="{BB962C8B-B14F-4D97-AF65-F5344CB8AC3E}">
        <p14:creationId xmlns:p14="http://schemas.microsoft.com/office/powerpoint/2010/main" val="67883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585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5">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8" name="Freeform: Shape 17">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Rectangle 9">
            <a:hlinkClick r:id="rId3"/>
            <a:extLst>
              <a:ext uri="{FF2B5EF4-FFF2-40B4-BE49-F238E27FC236}">
                <a16:creationId xmlns:a16="http://schemas.microsoft.com/office/drawing/2014/main" id="{B081F99B-5AF9-CE45-A6CD-072D22F53656}"/>
              </a:ext>
            </a:extLst>
          </p:cNvPr>
          <p:cNvSpPr/>
          <p:nvPr/>
        </p:nvSpPr>
        <p:spPr>
          <a:xfrm>
            <a:off x="2562726" y="5841710"/>
            <a:ext cx="3994485" cy="424206"/>
          </a:xfrm>
          <a:prstGeom prst="rect">
            <a:avLst/>
          </a:prstGeom>
          <a:solidFill>
            <a:srgbClr val="72A492"/>
          </a:solidFill>
          <a:ln>
            <a:solidFill>
              <a:srgbClr val="72A49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REGISTER for March 25</a:t>
            </a:r>
            <a:r>
              <a:rPr lang="en-US" baseline="30000" dirty="0"/>
              <a:t>th</a:t>
            </a:r>
            <a:r>
              <a:rPr lang="en-US" dirty="0"/>
              <a:t> Webinar</a:t>
            </a:r>
          </a:p>
        </p:txBody>
      </p:sp>
      <p:pic>
        <p:nvPicPr>
          <p:cNvPr id="6" name="Picture 5" descr="A screenshot of a person&#10;&#10;Description automatically generated">
            <a:extLst>
              <a:ext uri="{FF2B5EF4-FFF2-40B4-BE49-F238E27FC236}">
                <a16:creationId xmlns:a16="http://schemas.microsoft.com/office/drawing/2014/main" id="{E72E6F01-93E6-A843-9E51-4DEF3569BBC1}"/>
              </a:ext>
            </a:extLst>
          </p:cNvPr>
          <p:cNvPicPr>
            <a:picLocks noChangeAspect="1"/>
          </p:cNvPicPr>
          <p:nvPr/>
        </p:nvPicPr>
        <p:blipFill>
          <a:blip r:embed="rId4"/>
          <a:stretch>
            <a:fillRect/>
          </a:stretch>
        </p:blipFill>
        <p:spPr>
          <a:xfrm>
            <a:off x="1714502" y="592083"/>
            <a:ext cx="5715000" cy="4922891"/>
          </a:xfrm>
          <a:prstGeom prst="rect">
            <a:avLst/>
          </a:prstGeom>
        </p:spPr>
      </p:pic>
    </p:spTree>
    <p:extLst>
      <p:ext uri="{BB962C8B-B14F-4D97-AF65-F5344CB8AC3E}">
        <p14:creationId xmlns:p14="http://schemas.microsoft.com/office/powerpoint/2010/main" val="346671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9D22-609F-4B48-9357-E59C03359E94}"/>
              </a:ext>
            </a:extLst>
          </p:cNvPr>
          <p:cNvSpPr>
            <a:spLocks noGrp="1"/>
          </p:cNvSpPr>
          <p:nvPr>
            <p:ph type="title"/>
          </p:nvPr>
        </p:nvSpPr>
        <p:spPr/>
        <p:txBody>
          <a:bodyPr>
            <a:normAutofit/>
          </a:bodyPr>
          <a:lstStyle/>
          <a:p>
            <a:r>
              <a:rPr lang="en-US" dirty="0"/>
              <a:t>Relationship Impact, LLC</a:t>
            </a:r>
            <a:br>
              <a:rPr lang="en-US" dirty="0"/>
            </a:br>
            <a:r>
              <a:rPr lang="en-US" sz="1800" dirty="0">
                <a:hlinkClick r:id="rId2"/>
              </a:rPr>
              <a:t>www.relationship-impact.com</a:t>
            </a:r>
            <a:endParaRPr lang="en-US" dirty="0"/>
          </a:p>
        </p:txBody>
      </p:sp>
      <p:sp>
        <p:nvSpPr>
          <p:cNvPr id="4" name="Footer Placeholder 3">
            <a:extLst>
              <a:ext uri="{FF2B5EF4-FFF2-40B4-BE49-F238E27FC236}">
                <a16:creationId xmlns:a16="http://schemas.microsoft.com/office/drawing/2014/main" id="{462584BD-E6E1-C144-A357-AA15301A9821}"/>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CDF0902E-0D5D-7940-AFE5-0FD0F09E32C3}"/>
              </a:ext>
            </a:extLst>
          </p:cNvPr>
          <p:cNvSpPr>
            <a:spLocks noGrp="1"/>
          </p:cNvSpPr>
          <p:nvPr>
            <p:ph type="sldNum" sz="quarter" idx="12"/>
          </p:nvPr>
        </p:nvSpPr>
        <p:spPr/>
        <p:txBody>
          <a:bodyPr/>
          <a:lstStyle/>
          <a:p>
            <a:r>
              <a:rPr lang="en-US"/>
              <a:t>-</a:t>
            </a:r>
            <a:fld id="{A3773F58-76C6-2547-A1EE-768CC826023F}" type="slidenum">
              <a:rPr lang="en-US" smtClean="0"/>
              <a:t>13</a:t>
            </a:fld>
            <a:r>
              <a:rPr lang="en-US"/>
              <a:t>-</a:t>
            </a:r>
            <a:endParaRPr lang="en-US" dirty="0"/>
          </a:p>
        </p:txBody>
      </p:sp>
      <p:sp>
        <p:nvSpPr>
          <p:cNvPr id="6" name="Subtitle 2">
            <a:extLst>
              <a:ext uri="{FF2B5EF4-FFF2-40B4-BE49-F238E27FC236}">
                <a16:creationId xmlns:a16="http://schemas.microsoft.com/office/drawing/2014/main" id="{9D969FCE-6443-7248-8C6B-5955FA30EF00}"/>
              </a:ext>
            </a:extLst>
          </p:cNvPr>
          <p:cNvSpPr txBox="1">
            <a:spLocks/>
          </p:cNvSpPr>
          <p:nvPr/>
        </p:nvSpPr>
        <p:spPr>
          <a:xfrm>
            <a:off x="4572120" y="2078074"/>
            <a:ext cx="4031518" cy="17526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sng" strike="noStrike" kern="1200" cap="none" spc="0" normalizeH="0" baseline="0" noProof="0" dirty="0">
                <a:ln>
                  <a:noFill/>
                </a:ln>
                <a:solidFill>
                  <a:srgbClr val="BC6D50"/>
                </a:solidFill>
                <a:effectLst/>
                <a:uLnTx/>
                <a:uFillTx/>
                <a:latin typeface="+mn-lt"/>
                <a:ea typeface="+mn-ea"/>
                <a:cs typeface="+mn-cs"/>
              </a:rPr>
              <a:t>East Coast – Jack McGuinness</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rPr>
              <a:t>5905 </a:t>
            </a:r>
            <a:r>
              <a:rPr kumimoji="0" lang="en-US" sz="1600" b="0" i="0" u="none" strike="noStrike" kern="1200" cap="none" spc="0" normalizeH="0" baseline="0" noProof="0" dirty="0" err="1">
                <a:ln>
                  <a:noFill/>
                </a:ln>
                <a:solidFill>
                  <a:srgbClr val="BC6D50"/>
                </a:solidFill>
                <a:effectLst/>
                <a:uLnTx/>
                <a:uFillTx/>
                <a:latin typeface="+mn-lt"/>
                <a:ea typeface="+mn-ea"/>
                <a:cs typeface="+mn-cs"/>
              </a:rPr>
              <a:t>Ramsgate</a:t>
            </a:r>
            <a:r>
              <a:rPr kumimoji="0" lang="en-US" sz="1600" b="0" i="0" u="none" strike="noStrike" kern="1200" cap="none" spc="0" normalizeH="0" baseline="0" noProof="0" dirty="0">
                <a:ln>
                  <a:noFill/>
                </a:ln>
                <a:solidFill>
                  <a:srgbClr val="BC6D50"/>
                </a:solidFill>
                <a:effectLst/>
                <a:uLnTx/>
                <a:uFillTx/>
                <a:latin typeface="+mn-lt"/>
                <a:ea typeface="+mn-ea"/>
                <a:cs typeface="+mn-cs"/>
              </a:rPr>
              <a:t> Road</a:t>
            </a: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rPr>
              <a:t>Bethesda, MD  20816</a:t>
            </a: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rPr>
              <a:t>301-785-9731</a:t>
            </a: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hlinkClick r:id="rId3"/>
              </a:rPr>
              <a:t>jmcguinness@relationship-impact.com</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p:txBody>
      </p:sp>
      <p:sp>
        <p:nvSpPr>
          <p:cNvPr id="8" name="Subtitle 2">
            <a:extLst>
              <a:ext uri="{FF2B5EF4-FFF2-40B4-BE49-F238E27FC236}">
                <a16:creationId xmlns:a16="http://schemas.microsoft.com/office/drawing/2014/main" id="{FF0937CD-20FA-4946-8944-56B852B98DCF}"/>
              </a:ext>
            </a:extLst>
          </p:cNvPr>
          <p:cNvSpPr txBox="1">
            <a:spLocks/>
          </p:cNvSpPr>
          <p:nvPr/>
        </p:nvSpPr>
        <p:spPr>
          <a:xfrm>
            <a:off x="4572120" y="3830674"/>
            <a:ext cx="4031518" cy="17526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sng" strike="noStrike" kern="1200" cap="none" spc="0" normalizeH="0" baseline="0" noProof="0" dirty="0">
                <a:ln>
                  <a:noFill/>
                </a:ln>
                <a:solidFill>
                  <a:srgbClr val="BC6D50"/>
                </a:solidFill>
                <a:effectLst/>
                <a:uLnTx/>
                <a:uFillTx/>
                <a:latin typeface="+mn-lt"/>
                <a:ea typeface="+mn-ea"/>
                <a:cs typeface="+mn-cs"/>
              </a:rPr>
              <a:t>West Coast – Gil Brady</a:t>
            </a:r>
          </a:p>
          <a:p>
            <a:pPr lvl="0">
              <a:spcBef>
                <a:spcPct val="20000"/>
              </a:spcBef>
            </a:pPr>
            <a:r>
              <a:rPr lang="en-US" sz="1600" dirty="0">
                <a:solidFill>
                  <a:srgbClr val="BC6D50"/>
                </a:solidFill>
              </a:rPr>
              <a:t>700 Balboa Ave</a:t>
            </a:r>
          </a:p>
          <a:p>
            <a:pPr lvl="0">
              <a:spcBef>
                <a:spcPct val="20000"/>
              </a:spcBef>
            </a:pPr>
            <a:r>
              <a:rPr lang="en-US" sz="1600" dirty="0">
                <a:solidFill>
                  <a:srgbClr val="BC6D50"/>
                </a:solidFill>
              </a:rPr>
              <a:t>Coronado CA 92118</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lvl="0">
              <a:spcBef>
                <a:spcPct val="20000"/>
              </a:spcBef>
            </a:pPr>
            <a:r>
              <a:rPr lang="en-US" sz="1600" dirty="0">
                <a:solidFill>
                  <a:srgbClr val="BC6D50"/>
                </a:solidFill>
              </a:rPr>
              <a:t>703-431-7486</a:t>
            </a:r>
          </a:p>
          <a:p>
            <a:pPr lvl="0">
              <a:spcBef>
                <a:spcPct val="20000"/>
              </a:spcBef>
            </a:pPr>
            <a:r>
              <a:rPr kumimoji="0" lang="en-US" sz="1600" b="0" i="0" u="none" strike="noStrike" kern="1200" cap="none" spc="0" normalizeH="0" baseline="0" noProof="0" dirty="0">
                <a:ln>
                  <a:noFill/>
                </a:ln>
                <a:solidFill>
                  <a:srgbClr val="BC6D50"/>
                </a:solidFill>
                <a:effectLst/>
                <a:uLnTx/>
                <a:uFillTx/>
                <a:latin typeface="+mn-lt"/>
                <a:ea typeface="+mn-ea"/>
                <a:cs typeface="+mn-cs"/>
                <a:hlinkClick r:id="rId4"/>
              </a:rPr>
              <a:t>gbrady@relationship-impact.com</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lvl="0">
              <a:spcBef>
                <a:spcPct val="20000"/>
              </a:spcBef>
            </a:pP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p:txBody>
      </p:sp>
      <p:pic>
        <p:nvPicPr>
          <p:cNvPr id="9" name="Picture 8">
            <a:extLst>
              <a:ext uri="{FF2B5EF4-FFF2-40B4-BE49-F238E27FC236}">
                <a16:creationId xmlns:a16="http://schemas.microsoft.com/office/drawing/2014/main" id="{24AA07FE-2A32-E842-8540-3F9B0414AC7C}"/>
              </a:ext>
            </a:extLst>
          </p:cNvPr>
          <p:cNvPicPr>
            <a:picLocks noChangeAspect="1"/>
          </p:cNvPicPr>
          <p:nvPr/>
        </p:nvPicPr>
        <p:blipFill>
          <a:blip r:embed="rId5"/>
          <a:stretch>
            <a:fillRect/>
          </a:stretch>
        </p:blipFill>
        <p:spPr>
          <a:xfrm>
            <a:off x="2686170" y="4065624"/>
            <a:ext cx="1885950" cy="1228725"/>
          </a:xfrm>
          <a:prstGeom prst="rect">
            <a:avLst/>
          </a:prstGeom>
        </p:spPr>
      </p:pic>
      <p:pic>
        <p:nvPicPr>
          <p:cNvPr id="10" name="Picture 9">
            <a:extLst>
              <a:ext uri="{FF2B5EF4-FFF2-40B4-BE49-F238E27FC236}">
                <a16:creationId xmlns:a16="http://schemas.microsoft.com/office/drawing/2014/main" id="{3FB61CD7-6044-E94E-8526-F778F9F5EF77}"/>
              </a:ext>
            </a:extLst>
          </p:cNvPr>
          <p:cNvPicPr>
            <a:picLocks noChangeAspect="1"/>
          </p:cNvPicPr>
          <p:nvPr/>
        </p:nvPicPr>
        <p:blipFill>
          <a:blip r:embed="rId6"/>
          <a:stretch>
            <a:fillRect/>
          </a:stretch>
        </p:blipFill>
        <p:spPr>
          <a:xfrm>
            <a:off x="2686170" y="2326148"/>
            <a:ext cx="1885950" cy="1215601"/>
          </a:xfrm>
          <a:prstGeom prst="rect">
            <a:avLst/>
          </a:prstGeom>
        </p:spPr>
      </p:pic>
    </p:spTree>
    <p:extLst>
      <p:ext uri="{BB962C8B-B14F-4D97-AF65-F5344CB8AC3E}">
        <p14:creationId xmlns:p14="http://schemas.microsoft.com/office/powerpoint/2010/main" val="122614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F5D1-A63F-CE44-B469-E346B91F2CB0}"/>
              </a:ext>
            </a:extLst>
          </p:cNvPr>
          <p:cNvSpPr>
            <a:spLocks noGrp="1"/>
          </p:cNvSpPr>
          <p:nvPr>
            <p:ph type="title"/>
          </p:nvPr>
        </p:nvSpPr>
        <p:spPr/>
        <p:txBody>
          <a:bodyPr/>
          <a:lstStyle/>
          <a:p>
            <a:r>
              <a:rPr lang="en-US" dirty="0"/>
              <a:t>Brute Force Leadership Teams</a:t>
            </a:r>
          </a:p>
        </p:txBody>
      </p:sp>
      <p:sp>
        <p:nvSpPr>
          <p:cNvPr id="3" name="Content Placeholder 2">
            <a:extLst>
              <a:ext uri="{FF2B5EF4-FFF2-40B4-BE49-F238E27FC236}">
                <a16:creationId xmlns:a16="http://schemas.microsoft.com/office/drawing/2014/main" id="{696F5410-8DD3-3442-B835-DE06FF723694}"/>
              </a:ext>
            </a:extLst>
          </p:cNvPr>
          <p:cNvSpPr>
            <a:spLocks noGrp="1"/>
          </p:cNvSpPr>
          <p:nvPr>
            <p:ph idx="1"/>
          </p:nvPr>
        </p:nvSpPr>
        <p:spPr>
          <a:xfrm>
            <a:off x="457200" y="1600200"/>
            <a:ext cx="8229600" cy="4539343"/>
          </a:xfrm>
        </p:spPr>
        <p:txBody>
          <a:bodyPr/>
          <a:lstStyle/>
          <a:p>
            <a:pPr lvl="0">
              <a:spcAft>
                <a:spcPts val="1800"/>
              </a:spcAft>
            </a:pPr>
            <a:r>
              <a:rPr lang="en-US" dirty="0"/>
              <a:t>Some leadership teams are great at operating in a crisis regardless of how dysfunctional they are normally.</a:t>
            </a:r>
          </a:p>
          <a:p>
            <a:pPr lvl="0">
              <a:spcAft>
                <a:spcPts val="1800"/>
              </a:spcAft>
            </a:pPr>
            <a:r>
              <a:rPr lang="en-US" dirty="0"/>
              <a:t>One of our clients refers to this mode of operating as ‘brute force leadership’…</a:t>
            </a:r>
          </a:p>
          <a:p>
            <a:pPr lvl="1">
              <a:spcAft>
                <a:spcPts val="1800"/>
              </a:spcAft>
            </a:pPr>
            <a:r>
              <a:rPr lang="en-US" sz="2000" i="1" dirty="0"/>
              <a:t>”We just rise to the challenge and rally around a common goal and use our collective talents and experience to make progress.”</a:t>
            </a:r>
          </a:p>
        </p:txBody>
      </p:sp>
      <p:sp>
        <p:nvSpPr>
          <p:cNvPr id="4" name="Footer Placeholder 3">
            <a:extLst>
              <a:ext uri="{FF2B5EF4-FFF2-40B4-BE49-F238E27FC236}">
                <a16:creationId xmlns:a16="http://schemas.microsoft.com/office/drawing/2014/main" id="{A031DA86-6816-6047-9825-1D4E2EE5FE54}"/>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A6C272E7-6D7D-5242-9AC6-64B6D8D75557}"/>
              </a:ext>
            </a:extLst>
          </p:cNvPr>
          <p:cNvSpPr>
            <a:spLocks noGrp="1"/>
          </p:cNvSpPr>
          <p:nvPr>
            <p:ph type="sldNum" sz="quarter" idx="12"/>
          </p:nvPr>
        </p:nvSpPr>
        <p:spPr/>
        <p:txBody>
          <a:bodyPr/>
          <a:lstStyle/>
          <a:p>
            <a:r>
              <a:rPr lang="en-US"/>
              <a:t>-</a:t>
            </a:r>
            <a:fld id="{A3773F58-76C6-2547-A1EE-768CC826023F}" type="slidenum">
              <a:rPr lang="en-US" smtClean="0"/>
              <a:t>2</a:t>
            </a:fld>
            <a:r>
              <a:rPr lang="en-US"/>
              <a:t>-</a:t>
            </a:r>
            <a:endParaRPr lang="en-US" dirty="0"/>
          </a:p>
        </p:txBody>
      </p:sp>
      <p:pic>
        <p:nvPicPr>
          <p:cNvPr id="11" name="Picture 10" descr="A picture containing helmet&#10;&#10;Description automatically generated">
            <a:extLst>
              <a:ext uri="{FF2B5EF4-FFF2-40B4-BE49-F238E27FC236}">
                <a16:creationId xmlns:a16="http://schemas.microsoft.com/office/drawing/2014/main" id="{4E1E37C0-20F2-C64A-93E4-5DB03F4D2838}"/>
              </a:ext>
            </a:extLst>
          </p:cNvPr>
          <p:cNvPicPr>
            <a:picLocks noChangeAspect="1"/>
          </p:cNvPicPr>
          <p:nvPr/>
        </p:nvPicPr>
        <p:blipFill>
          <a:blip r:embed="rId2"/>
          <a:stretch>
            <a:fillRect/>
          </a:stretch>
        </p:blipFill>
        <p:spPr>
          <a:xfrm>
            <a:off x="5321100" y="4118643"/>
            <a:ext cx="2464200" cy="1657673"/>
          </a:xfrm>
          <a:prstGeom prst="rect">
            <a:avLst/>
          </a:prstGeom>
          <a:ln>
            <a:noFill/>
          </a:ln>
        </p:spPr>
      </p:pic>
    </p:spTree>
    <p:extLst>
      <p:ext uri="{BB962C8B-B14F-4D97-AF65-F5344CB8AC3E}">
        <p14:creationId xmlns:p14="http://schemas.microsoft.com/office/powerpoint/2010/main" val="250655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F5D1-A63F-CE44-B469-E346B91F2CB0}"/>
              </a:ext>
            </a:extLst>
          </p:cNvPr>
          <p:cNvSpPr>
            <a:spLocks noGrp="1"/>
          </p:cNvSpPr>
          <p:nvPr>
            <p:ph type="title"/>
          </p:nvPr>
        </p:nvSpPr>
        <p:spPr/>
        <p:txBody>
          <a:bodyPr/>
          <a:lstStyle/>
          <a:p>
            <a:r>
              <a:rPr lang="en-US" dirty="0"/>
              <a:t>Brute Force Leadership Teams</a:t>
            </a:r>
          </a:p>
        </p:txBody>
      </p:sp>
      <p:sp>
        <p:nvSpPr>
          <p:cNvPr id="3" name="Content Placeholder 2">
            <a:extLst>
              <a:ext uri="{FF2B5EF4-FFF2-40B4-BE49-F238E27FC236}">
                <a16:creationId xmlns:a16="http://schemas.microsoft.com/office/drawing/2014/main" id="{696F5410-8DD3-3442-B835-DE06FF723694}"/>
              </a:ext>
            </a:extLst>
          </p:cNvPr>
          <p:cNvSpPr>
            <a:spLocks noGrp="1"/>
          </p:cNvSpPr>
          <p:nvPr>
            <p:ph idx="1"/>
          </p:nvPr>
        </p:nvSpPr>
        <p:spPr>
          <a:xfrm>
            <a:off x="457200" y="1600200"/>
            <a:ext cx="8229600" cy="4539343"/>
          </a:xfrm>
        </p:spPr>
        <p:txBody>
          <a:bodyPr/>
          <a:lstStyle/>
          <a:p>
            <a:pPr lvl="0">
              <a:spcAft>
                <a:spcPts val="1800"/>
              </a:spcAft>
            </a:pPr>
            <a:r>
              <a:rPr lang="en-US" dirty="0"/>
              <a:t>Day-to-day these teams are out of sync…</a:t>
            </a:r>
          </a:p>
          <a:p>
            <a:pPr lvl="1">
              <a:spcAft>
                <a:spcPts val="1800"/>
              </a:spcAft>
            </a:pPr>
            <a:r>
              <a:rPr lang="en-US" dirty="0"/>
              <a:t>disagreements turn into petty battles, </a:t>
            </a:r>
          </a:p>
          <a:p>
            <a:pPr lvl="1">
              <a:spcAft>
                <a:spcPts val="1800"/>
              </a:spcAft>
            </a:pPr>
            <a:r>
              <a:rPr lang="en-US" dirty="0"/>
              <a:t>unit silos are reinforced, </a:t>
            </a:r>
          </a:p>
          <a:p>
            <a:pPr lvl="1">
              <a:spcAft>
                <a:spcPts val="1800"/>
              </a:spcAft>
            </a:pPr>
            <a:r>
              <a:rPr lang="en-US" dirty="0"/>
              <a:t>unhealthy coalitions are formed, and </a:t>
            </a:r>
          </a:p>
          <a:p>
            <a:pPr lvl="1">
              <a:spcAft>
                <a:spcPts val="1800"/>
              </a:spcAft>
            </a:pPr>
            <a:r>
              <a:rPr lang="en-US" dirty="0"/>
              <a:t>individuals make commitments they have 						        no intention of keeping.</a:t>
            </a:r>
          </a:p>
        </p:txBody>
      </p:sp>
      <p:sp>
        <p:nvSpPr>
          <p:cNvPr id="4" name="Footer Placeholder 3">
            <a:extLst>
              <a:ext uri="{FF2B5EF4-FFF2-40B4-BE49-F238E27FC236}">
                <a16:creationId xmlns:a16="http://schemas.microsoft.com/office/drawing/2014/main" id="{A031DA86-6816-6047-9825-1D4E2EE5FE54}"/>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A6C272E7-6D7D-5242-9AC6-64B6D8D75557}"/>
              </a:ext>
            </a:extLst>
          </p:cNvPr>
          <p:cNvSpPr>
            <a:spLocks noGrp="1"/>
          </p:cNvSpPr>
          <p:nvPr>
            <p:ph type="sldNum" sz="quarter" idx="12"/>
          </p:nvPr>
        </p:nvSpPr>
        <p:spPr/>
        <p:txBody>
          <a:bodyPr/>
          <a:lstStyle/>
          <a:p>
            <a:r>
              <a:rPr lang="en-US"/>
              <a:t>-</a:t>
            </a:r>
            <a:fld id="{A3773F58-76C6-2547-A1EE-768CC826023F}" type="slidenum">
              <a:rPr lang="en-US" smtClean="0"/>
              <a:t>3</a:t>
            </a:fld>
            <a:r>
              <a:rPr lang="en-US"/>
              <a:t>-</a:t>
            </a:r>
            <a:endParaRPr lang="en-US" dirty="0"/>
          </a:p>
        </p:txBody>
      </p:sp>
      <p:pic>
        <p:nvPicPr>
          <p:cNvPr id="10" name="Picture 9" descr="A picture containing orange, toy, indoor, table&#10;&#10;Description automatically generated">
            <a:extLst>
              <a:ext uri="{FF2B5EF4-FFF2-40B4-BE49-F238E27FC236}">
                <a16:creationId xmlns:a16="http://schemas.microsoft.com/office/drawing/2014/main" id="{22B86A9D-6344-4848-9F23-738A6D74CBD4}"/>
              </a:ext>
            </a:extLst>
          </p:cNvPr>
          <p:cNvPicPr>
            <a:picLocks noChangeAspect="1"/>
          </p:cNvPicPr>
          <p:nvPr/>
        </p:nvPicPr>
        <p:blipFill>
          <a:blip r:embed="rId2"/>
          <a:stretch>
            <a:fillRect/>
          </a:stretch>
        </p:blipFill>
        <p:spPr>
          <a:xfrm>
            <a:off x="5759023" y="1797903"/>
            <a:ext cx="2927777" cy="2927777"/>
          </a:xfrm>
          <a:prstGeom prst="rect">
            <a:avLst/>
          </a:prstGeom>
        </p:spPr>
      </p:pic>
    </p:spTree>
    <p:extLst>
      <p:ext uri="{BB962C8B-B14F-4D97-AF65-F5344CB8AC3E}">
        <p14:creationId xmlns:p14="http://schemas.microsoft.com/office/powerpoint/2010/main" val="2183207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8BA1-22A8-AA4B-8FFA-1132212C2D7E}"/>
              </a:ext>
            </a:extLst>
          </p:cNvPr>
          <p:cNvSpPr>
            <a:spLocks noGrp="1"/>
          </p:cNvSpPr>
          <p:nvPr>
            <p:ph type="title"/>
          </p:nvPr>
        </p:nvSpPr>
        <p:spPr/>
        <p:txBody>
          <a:bodyPr/>
          <a:lstStyle/>
          <a:p>
            <a:r>
              <a:rPr lang="en-US" dirty="0"/>
              <a:t>Brute Force Leadership Teams</a:t>
            </a:r>
          </a:p>
        </p:txBody>
      </p:sp>
      <p:sp>
        <p:nvSpPr>
          <p:cNvPr id="3" name="Content Placeholder 2">
            <a:extLst>
              <a:ext uri="{FF2B5EF4-FFF2-40B4-BE49-F238E27FC236}">
                <a16:creationId xmlns:a16="http://schemas.microsoft.com/office/drawing/2014/main" id="{3DCC0E19-7D4A-CB41-B3EE-3519CA9C9288}"/>
              </a:ext>
            </a:extLst>
          </p:cNvPr>
          <p:cNvSpPr>
            <a:spLocks noGrp="1"/>
          </p:cNvSpPr>
          <p:nvPr>
            <p:ph idx="1"/>
          </p:nvPr>
        </p:nvSpPr>
        <p:spPr/>
        <p:txBody>
          <a:bodyPr>
            <a:normAutofit/>
          </a:bodyPr>
          <a:lstStyle/>
          <a:p>
            <a:pPr>
              <a:lnSpc>
                <a:spcPct val="110000"/>
              </a:lnSpc>
            </a:pPr>
            <a:r>
              <a:rPr lang="en-US" b="1" dirty="0"/>
              <a:t>When faced with a significant crisis </a:t>
            </a:r>
            <a:r>
              <a:rPr lang="en-US" dirty="0"/>
              <a:t>(often the result of their dysfunction) such as challenges with closing on a new acquisition, implementing an enterprise system, or launching a new product, </a:t>
            </a:r>
            <a:r>
              <a:rPr lang="en-US" b="1" dirty="0"/>
              <a:t>they embrace the challenge and don’t let dysfunction get in the way. </a:t>
            </a:r>
          </a:p>
          <a:p>
            <a:pPr>
              <a:lnSpc>
                <a:spcPct val="110000"/>
              </a:lnSpc>
            </a:pPr>
            <a:r>
              <a:rPr lang="en-US" dirty="0"/>
              <a:t>These leadership teams…</a:t>
            </a:r>
          </a:p>
          <a:p>
            <a:pPr lvl="1">
              <a:lnSpc>
                <a:spcPct val="110000"/>
              </a:lnSpc>
            </a:pPr>
            <a:r>
              <a:rPr lang="en-US" dirty="0"/>
              <a:t>get focused on what is most important, </a:t>
            </a:r>
          </a:p>
          <a:p>
            <a:pPr lvl="1">
              <a:lnSpc>
                <a:spcPct val="110000"/>
              </a:lnSpc>
            </a:pPr>
            <a:r>
              <a:rPr lang="en-US" dirty="0"/>
              <a:t>figure out what needs to be done and how 						 to do it, and </a:t>
            </a:r>
          </a:p>
          <a:p>
            <a:pPr lvl="1">
              <a:lnSpc>
                <a:spcPct val="110000"/>
              </a:lnSpc>
            </a:pPr>
            <a:r>
              <a:rPr lang="en-US" dirty="0"/>
              <a:t>secure the resources and work the hours 					    necessary to reach the goal.</a:t>
            </a:r>
          </a:p>
        </p:txBody>
      </p:sp>
      <p:sp>
        <p:nvSpPr>
          <p:cNvPr id="4" name="Footer Placeholder 3">
            <a:extLst>
              <a:ext uri="{FF2B5EF4-FFF2-40B4-BE49-F238E27FC236}">
                <a16:creationId xmlns:a16="http://schemas.microsoft.com/office/drawing/2014/main" id="{DAE27F5D-7D7C-2A4C-A25F-41D582F8A1FF}"/>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5FBF03AE-EA0F-9145-A4BB-6BB518B47C2D}"/>
              </a:ext>
            </a:extLst>
          </p:cNvPr>
          <p:cNvSpPr>
            <a:spLocks noGrp="1"/>
          </p:cNvSpPr>
          <p:nvPr>
            <p:ph type="sldNum" sz="quarter" idx="12"/>
          </p:nvPr>
        </p:nvSpPr>
        <p:spPr/>
        <p:txBody>
          <a:bodyPr/>
          <a:lstStyle/>
          <a:p>
            <a:r>
              <a:rPr lang="en-US"/>
              <a:t>-</a:t>
            </a:r>
            <a:fld id="{A3773F58-76C6-2547-A1EE-768CC826023F}" type="slidenum">
              <a:rPr lang="en-US" smtClean="0"/>
              <a:t>4</a:t>
            </a:fld>
            <a:r>
              <a:rPr lang="en-US"/>
              <a:t>-</a:t>
            </a:r>
            <a:endParaRPr lang="en-US" dirty="0"/>
          </a:p>
        </p:txBody>
      </p:sp>
      <p:pic>
        <p:nvPicPr>
          <p:cNvPr id="7" name="Picture 6" descr="A picture containing table, indoor, chair, toy&#10;&#10;Description automatically generated">
            <a:extLst>
              <a:ext uri="{FF2B5EF4-FFF2-40B4-BE49-F238E27FC236}">
                <a16:creationId xmlns:a16="http://schemas.microsoft.com/office/drawing/2014/main" id="{40D968F8-6A82-A449-8A0D-AE9391C74354}"/>
              </a:ext>
            </a:extLst>
          </p:cNvPr>
          <p:cNvPicPr>
            <a:picLocks noChangeAspect="1"/>
          </p:cNvPicPr>
          <p:nvPr/>
        </p:nvPicPr>
        <p:blipFill>
          <a:blip r:embed="rId2"/>
          <a:stretch>
            <a:fillRect/>
          </a:stretch>
        </p:blipFill>
        <p:spPr>
          <a:xfrm>
            <a:off x="5763025" y="3173507"/>
            <a:ext cx="3303496" cy="2627938"/>
          </a:xfrm>
          <a:prstGeom prst="rect">
            <a:avLst/>
          </a:prstGeom>
        </p:spPr>
      </p:pic>
    </p:spTree>
    <p:extLst>
      <p:ext uri="{BB962C8B-B14F-4D97-AF65-F5344CB8AC3E}">
        <p14:creationId xmlns:p14="http://schemas.microsoft.com/office/powerpoint/2010/main" val="143338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32960-B93D-BD45-A0AE-18333BD1D6B2}"/>
              </a:ext>
            </a:extLst>
          </p:cNvPr>
          <p:cNvSpPr>
            <a:spLocks noGrp="1"/>
          </p:cNvSpPr>
          <p:nvPr>
            <p:ph type="title"/>
          </p:nvPr>
        </p:nvSpPr>
        <p:spPr/>
        <p:txBody>
          <a:bodyPr/>
          <a:lstStyle/>
          <a:p>
            <a:r>
              <a:rPr lang="en-US" dirty="0"/>
              <a:t>The Challenges</a:t>
            </a:r>
          </a:p>
        </p:txBody>
      </p:sp>
      <p:sp>
        <p:nvSpPr>
          <p:cNvPr id="3" name="Content Placeholder 2">
            <a:extLst>
              <a:ext uri="{FF2B5EF4-FFF2-40B4-BE49-F238E27FC236}">
                <a16:creationId xmlns:a16="http://schemas.microsoft.com/office/drawing/2014/main" id="{68FD689F-793D-A14C-A37C-F6668AD3ABCC}"/>
              </a:ext>
            </a:extLst>
          </p:cNvPr>
          <p:cNvSpPr>
            <a:spLocks noGrp="1"/>
          </p:cNvSpPr>
          <p:nvPr>
            <p:ph idx="1"/>
          </p:nvPr>
        </p:nvSpPr>
        <p:spPr>
          <a:xfrm>
            <a:off x="457200" y="1600200"/>
            <a:ext cx="5157788" cy="4525963"/>
          </a:xfrm>
        </p:spPr>
        <p:txBody>
          <a:bodyPr/>
          <a:lstStyle/>
          <a:p>
            <a:pPr marL="457200" indent="-457200">
              <a:buFont typeface="+mj-lt"/>
              <a:buAutoNum type="arabicPeriod"/>
            </a:pPr>
            <a:r>
              <a:rPr lang="en-US" dirty="0"/>
              <a:t>By its very nature operating in crisis mode is physically and emotionally draining. </a:t>
            </a:r>
          </a:p>
          <a:p>
            <a:pPr lvl="1"/>
            <a:r>
              <a:rPr lang="en-US" i="1" dirty="0"/>
              <a:t>For each new crisis, leadership teams must create new processes, relearn how their teammates operate, and commit intense time and energy. </a:t>
            </a:r>
          </a:p>
          <a:p>
            <a:pPr marL="457200" indent="-457200">
              <a:buFont typeface="+mj-lt"/>
              <a:buAutoNum type="arabicPeriod"/>
            </a:pPr>
            <a:r>
              <a:rPr lang="en-US" dirty="0"/>
              <a:t>As organizations scale the challenges that leadership teams face become more complex…</a:t>
            </a:r>
          </a:p>
          <a:p>
            <a:pPr lvl="1"/>
            <a:r>
              <a:rPr lang="en-US" i="1" dirty="0"/>
              <a:t>more employees and vendors involved, more customers impacted, and more dollars at stake. </a:t>
            </a:r>
          </a:p>
        </p:txBody>
      </p:sp>
      <p:sp>
        <p:nvSpPr>
          <p:cNvPr id="4" name="Footer Placeholder 3">
            <a:extLst>
              <a:ext uri="{FF2B5EF4-FFF2-40B4-BE49-F238E27FC236}">
                <a16:creationId xmlns:a16="http://schemas.microsoft.com/office/drawing/2014/main" id="{F16EC49A-1C8D-FB49-9E08-74F135C0BC80}"/>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A17F94B7-1F03-5E43-AFBB-F03AD3289E4E}"/>
              </a:ext>
            </a:extLst>
          </p:cNvPr>
          <p:cNvSpPr>
            <a:spLocks noGrp="1"/>
          </p:cNvSpPr>
          <p:nvPr>
            <p:ph type="sldNum" sz="quarter" idx="12"/>
          </p:nvPr>
        </p:nvSpPr>
        <p:spPr/>
        <p:txBody>
          <a:bodyPr/>
          <a:lstStyle/>
          <a:p>
            <a:r>
              <a:rPr lang="en-US"/>
              <a:t>-</a:t>
            </a:r>
            <a:fld id="{A3773F58-76C6-2547-A1EE-768CC826023F}" type="slidenum">
              <a:rPr lang="en-US" smtClean="0"/>
              <a:t>5</a:t>
            </a:fld>
            <a:r>
              <a:rPr lang="en-US"/>
              <a:t>-</a:t>
            </a:r>
            <a:endParaRPr lang="en-US" dirty="0"/>
          </a:p>
        </p:txBody>
      </p:sp>
      <p:pic>
        <p:nvPicPr>
          <p:cNvPr id="7" name="Picture 6" descr="A picture containing toy, drawing&#10;&#10;Description automatically generated">
            <a:extLst>
              <a:ext uri="{FF2B5EF4-FFF2-40B4-BE49-F238E27FC236}">
                <a16:creationId xmlns:a16="http://schemas.microsoft.com/office/drawing/2014/main" id="{2CC23E05-1CD3-7143-AE19-4920D1E72A94}"/>
              </a:ext>
            </a:extLst>
          </p:cNvPr>
          <p:cNvPicPr>
            <a:picLocks noChangeAspect="1"/>
          </p:cNvPicPr>
          <p:nvPr/>
        </p:nvPicPr>
        <p:blipFill>
          <a:blip r:embed="rId2"/>
          <a:stretch>
            <a:fillRect/>
          </a:stretch>
        </p:blipFill>
        <p:spPr>
          <a:xfrm>
            <a:off x="6015045" y="1866901"/>
            <a:ext cx="2667000"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09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2FBA-9087-D846-8C23-07CD451C9CCA}"/>
              </a:ext>
            </a:extLst>
          </p:cNvPr>
          <p:cNvSpPr>
            <a:spLocks noGrp="1"/>
          </p:cNvSpPr>
          <p:nvPr>
            <p:ph type="title"/>
          </p:nvPr>
        </p:nvSpPr>
        <p:spPr/>
        <p:txBody>
          <a:bodyPr/>
          <a:lstStyle/>
          <a:p>
            <a:r>
              <a:rPr lang="en-US" dirty="0"/>
              <a:t>Tapping Into the Hidden Reserve</a:t>
            </a:r>
          </a:p>
        </p:txBody>
      </p:sp>
      <p:sp>
        <p:nvSpPr>
          <p:cNvPr id="3" name="Content Placeholder 2">
            <a:extLst>
              <a:ext uri="{FF2B5EF4-FFF2-40B4-BE49-F238E27FC236}">
                <a16:creationId xmlns:a16="http://schemas.microsoft.com/office/drawing/2014/main" id="{FB96BED0-2015-6343-BAD5-697C30A47985}"/>
              </a:ext>
            </a:extLst>
          </p:cNvPr>
          <p:cNvSpPr>
            <a:spLocks noGrp="1"/>
          </p:cNvSpPr>
          <p:nvPr>
            <p:ph idx="1"/>
          </p:nvPr>
        </p:nvSpPr>
        <p:spPr>
          <a:xfrm>
            <a:off x="457200" y="1600200"/>
            <a:ext cx="5372100" cy="4525963"/>
          </a:xfrm>
        </p:spPr>
        <p:txBody>
          <a:bodyPr/>
          <a:lstStyle/>
          <a:p>
            <a:pPr>
              <a:spcAft>
                <a:spcPts val="1800"/>
              </a:spcAft>
            </a:pPr>
            <a:r>
              <a:rPr lang="en-US" dirty="0"/>
              <a:t>Set aside the unproductive characteristics…</a:t>
            </a:r>
          </a:p>
          <a:p>
            <a:pPr lvl="1">
              <a:spcAft>
                <a:spcPts val="1800"/>
              </a:spcAft>
            </a:pPr>
            <a:r>
              <a:rPr lang="en-US" dirty="0"/>
              <a:t>Stop avoiding the tough conversations that result in pushing the proverbial can down the road. </a:t>
            </a:r>
          </a:p>
          <a:p>
            <a:pPr lvl="1">
              <a:spcAft>
                <a:spcPts val="1800"/>
              </a:spcAft>
            </a:pPr>
            <a:r>
              <a:rPr lang="en-US" dirty="0"/>
              <a:t>Stop behaving as if time and use of resources come in unlimited quantities. </a:t>
            </a:r>
          </a:p>
        </p:txBody>
      </p:sp>
      <p:sp>
        <p:nvSpPr>
          <p:cNvPr id="4" name="Footer Placeholder 3">
            <a:extLst>
              <a:ext uri="{FF2B5EF4-FFF2-40B4-BE49-F238E27FC236}">
                <a16:creationId xmlns:a16="http://schemas.microsoft.com/office/drawing/2014/main" id="{28FB959F-3F83-7F4E-90E9-EBC25805E0C7}"/>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CA0D69B0-4B9A-3A4B-B4A6-29E0E928567B}"/>
              </a:ext>
            </a:extLst>
          </p:cNvPr>
          <p:cNvSpPr>
            <a:spLocks noGrp="1"/>
          </p:cNvSpPr>
          <p:nvPr>
            <p:ph type="sldNum" sz="quarter" idx="12"/>
          </p:nvPr>
        </p:nvSpPr>
        <p:spPr/>
        <p:txBody>
          <a:bodyPr/>
          <a:lstStyle/>
          <a:p>
            <a:r>
              <a:rPr lang="en-US"/>
              <a:t>-</a:t>
            </a:r>
            <a:fld id="{A3773F58-76C6-2547-A1EE-768CC826023F}" type="slidenum">
              <a:rPr lang="en-US" smtClean="0"/>
              <a:t>6</a:t>
            </a:fld>
            <a:r>
              <a:rPr lang="en-US"/>
              <a:t>-</a:t>
            </a:r>
            <a:endParaRPr lang="en-US" dirty="0"/>
          </a:p>
        </p:txBody>
      </p:sp>
      <p:pic>
        <p:nvPicPr>
          <p:cNvPr id="7" name="Picture 6" descr="A picture containing outdoor, black, sitting, table&#10;&#10;Description automatically generated">
            <a:extLst>
              <a:ext uri="{FF2B5EF4-FFF2-40B4-BE49-F238E27FC236}">
                <a16:creationId xmlns:a16="http://schemas.microsoft.com/office/drawing/2014/main" id="{A9304E0B-3FB9-CC43-8ABE-0F0836EB61E6}"/>
              </a:ext>
            </a:extLst>
          </p:cNvPr>
          <p:cNvPicPr>
            <a:picLocks noChangeAspect="1"/>
          </p:cNvPicPr>
          <p:nvPr/>
        </p:nvPicPr>
        <p:blipFill>
          <a:blip r:embed="rId3"/>
          <a:stretch>
            <a:fillRect/>
          </a:stretch>
        </p:blipFill>
        <p:spPr>
          <a:xfrm>
            <a:off x="6069549" y="1882587"/>
            <a:ext cx="2616413" cy="21284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920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7B63-2065-AC42-8920-CBA80585E86D}"/>
              </a:ext>
            </a:extLst>
          </p:cNvPr>
          <p:cNvSpPr>
            <a:spLocks noGrp="1"/>
          </p:cNvSpPr>
          <p:nvPr>
            <p:ph type="title"/>
          </p:nvPr>
        </p:nvSpPr>
        <p:spPr/>
        <p:txBody>
          <a:bodyPr/>
          <a:lstStyle/>
          <a:p>
            <a:r>
              <a:rPr lang="en-US" dirty="0"/>
              <a:t>Tapping Into the Hidden Reserve</a:t>
            </a:r>
          </a:p>
        </p:txBody>
      </p:sp>
      <p:sp>
        <p:nvSpPr>
          <p:cNvPr id="3" name="Content Placeholder 2">
            <a:extLst>
              <a:ext uri="{FF2B5EF4-FFF2-40B4-BE49-F238E27FC236}">
                <a16:creationId xmlns:a16="http://schemas.microsoft.com/office/drawing/2014/main" id="{57B16252-A423-CC4F-BB5C-64BCC4A84385}"/>
              </a:ext>
            </a:extLst>
          </p:cNvPr>
          <p:cNvSpPr>
            <a:spLocks noGrp="1"/>
          </p:cNvSpPr>
          <p:nvPr>
            <p:ph idx="1"/>
          </p:nvPr>
        </p:nvSpPr>
        <p:spPr>
          <a:xfrm>
            <a:off x="457199" y="1600200"/>
            <a:ext cx="5372101" cy="4525963"/>
          </a:xfrm>
        </p:spPr>
        <p:txBody>
          <a:bodyPr>
            <a:normAutofit/>
          </a:bodyPr>
          <a:lstStyle/>
          <a:p>
            <a:pPr>
              <a:spcAft>
                <a:spcPts val="1800"/>
              </a:spcAft>
            </a:pPr>
            <a:r>
              <a:rPr lang="en-US" dirty="0"/>
              <a:t>Adopt positive crisis management characteristics…</a:t>
            </a:r>
          </a:p>
          <a:p>
            <a:pPr lvl="1">
              <a:spcAft>
                <a:spcPts val="1800"/>
              </a:spcAft>
            </a:pPr>
            <a:r>
              <a:rPr lang="en-US" dirty="0"/>
              <a:t>Rally around a common goal. </a:t>
            </a:r>
          </a:p>
          <a:p>
            <a:pPr lvl="1">
              <a:spcAft>
                <a:spcPts val="1800"/>
              </a:spcAft>
            </a:pPr>
            <a:r>
              <a:rPr lang="en-US" dirty="0"/>
              <a:t>Put personal issues aside and stay focused on what’s most important </a:t>
            </a:r>
          </a:p>
          <a:p>
            <a:pPr lvl="1">
              <a:spcAft>
                <a:spcPts val="1800"/>
              </a:spcAft>
            </a:pPr>
            <a:r>
              <a:rPr lang="en-US" dirty="0"/>
              <a:t>Team members must listen to each other and compromise. </a:t>
            </a:r>
          </a:p>
        </p:txBody>
      </p:sp>
      <p:sp>
        <p:nvSpPr>
          <p:cNvPr id="4" name="Footer Placeholder 3">
            <a:extLst>
              <a:ext uri="{FF2B5EF4-FFF2-40B4-BE49-F238E27FC236}">
                <a16:creationId xmlns:a16="http://schemas.microsoft.com/office/drawing/2014/main" id="{137C33E1-D620-1E4E-9B51-F6F3934E91F9}"/>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223D41B3-E4D2-5F4B-B62D-53B68DFD30B7}"/>
              </a:ext>
            </a:extLst>
          </p:cNvPr>
          <p:cNvSpPr>
            <a:spLocks noGrp="1"/>
          </p:cNvSpPr>
          <p:nvPr>
            <p:ph type="sldNum" sz="quarter" idx="12"/>
          </p:nvPr>
        </p:nvSpPr>
        <p:spPr/>
        <p:txBody>
          <a:bodyPr/>
          <a:lstStyle/>
          <a:p>
            <a:r>
              <a:rPr lang="en-US"/>
              <a:t>-</a:t>
            </a:r>
            <a:fld id="{A3773F58-76C6-2547-A1EE-768CC826023F}" type="slidenum">
              <a:rPr lang="en-US" smtClean="0"/>
              <a:t>7</a:t>
            </a:fld>
            <a:r>
              <a:rPr lang="en-US"/>
              <a:t>-</a:t>
            </a:r>
            <a:endParaRPr lang="en-US" dirty="0"/>
          </a:p>
        </p:txBody>
      </p:sp>
      <p:pic>
        <p:nvPicPr>
          <p:cNvPr id="7" name="Picture 6" descr="A picture containing airplane, table, player, computer&#10;&#10;Description automatically generated">
            <a:extLst>
              <a:ext uri="{FF2B5EF4-FFF2-40B4-BE49-F238E27FC236}">
                <a16:creationId xmlns:a16="http://schemas.microsoft.com/office/drawing/2014/main" id="{27C73512-C939-8E4D-8894-D7E50FEB9822}"/>
              </a:ext>
            </a:extLst>
          </p:cNvPr>
          <p:cNvPicPr>
            <a:picLocks noChangeAspect="1"/>
          </p:cNvPicPr>
          <p:nvPr/>
        </p:nvPicPr>
        <p:blipFill>
          <a:blip r:embed="rId3"/>
          <a:stretch>
            <a:fillRect/>
          </a:stretch>
        </p:blipFill>
        <p:spPr>
          <a:xfrm>
            <a:off x="6057904" y="1866900"/>
            <a:ext cx="2628900"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956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6914-5DA2-F949-8CDD-79DB73451F78}"/>
              </a:ext>
            </a:extLst>
          </p:cNvPr>
          <p:cNvSpPr>
            <a:spLocks noGrp="1"/>
          </p:cNvSpPr>
          <p:nvPr>
            <p:ph type="title"/>
          </p:nvPr>
        </p:nvSpPr>
        <p:spPr/>
        <p:txBody>
          <a:bodyPr/>
          <a:lstStyle/>
          <a:p>
            <a:r>
              <a:rPr lang="en-US" dirty="0"/>
              <a:t>Improve Productive Dialogue</a:t>
            </a:r>
          </a:p>
        </p:txBody>
      </p:sp>
      <p:sp>
        <p:nvSpPr>
          <p:cNvPr id="3" name="Content Placeholder 2">
            <a:extLst>
              <a:ext uri="{FF2B5EF4-FFF2-40B4-BE49-F238E27FC236}">
                <a16:creationId xmlns:a16="http://schemas.microsoft.com/office/drawing/2014/main" id="{1AEB5771-BF5A-D44E-A688-CB7C73F2D180}"/>
              </a:ext>
            </a:extLst>
          </p:cNvPr>
          <p:cNvSpPr>
            <a:spLocks noGrp="1"/>
          </p:cNvSpPr>
          <p:nvPr>
            <p:ph idx="1"/>
          </p:nvPr>
        </p:nvSpPr>
        <p:spPr>
          <a:xfrm>
            <a:off x="457200" y="1600200"/>
            <a:ext cx="5372100" cy="4525963"/>
          </a:xfrm>
        </p:spPr>
        <p:txBody>
          <a:bodyPr>
            <a:normAutofit/>
          </a:bodyPr>
          <a:lstStyle/>
          <a:p>
            <a:pPr>
              <a:spcAft>
                <a:spcPts val="1800"/>
              </a:spcAft>
            </a:pPr>
            <a:r>
              <a:rPr lang="en-US" dirty="0"/>
              <a:t>Repairing relational fibers among teammates is critical.</a:t>
            </a:r>
          </a:p>
          <a:p>
            <a:pPr lvl="1">
              <a:spcAft>
                <a:spcPts val="1800"/>
              </a:spcAft>
            </a:pPr>
            <a:r>
              <a:rPr lang="en-US" dirty="0"/>
              <a:t>Check assumptions; they are often wrong.</a:t>
            </a:r>
          </a:p>
          <a:p>
            <a:pPr lvl="1">
              <a:spcAft>
                <a:spcPts val="1800"/>
              </a:spcAft>
            </a:pPr>
            <a:r>
              <a:rPr lang="en-US" dirty="0"/>
              <a:t>Suspending judgement as it helps to repair trust.</a:t>
            </a:r>
          </a:p>
          <a:p>
            <a:pPr lvl="1">
              <a:spcAft>
                <a:spcPts val="1800"/>
              </a:spcAft>
            </a:pPr>
            <a:r>
              <a:rPr lang="en-US" dirty="0"/>
              <a:t>Start the hard work with “me” not why everyone is so wrong.</a:t>
            </a:r>
          </a:p>
          <a:p>
            <a:pPr lvl="1">
              <a:spcAft>
                <a:spcPts val="1800"/>
              </a:spcAft>
            </a:pPr>
            <a:r>
              <a:rPr lang="en-US" dirty="0"/>
              <a:t>When trust improves teams challenge, debate and disagree more productively.</a:t>
            </a:r>
          </a:p>
        </p:txBody>
      </p:sp>
      <p:sp>
        <p:nvSpPr>
          <p:cNvPr id="4" name="Footer Placeholder 3">
            <a:extLst>
              <a:ext uri="{FF2B5EF4-FFF2-40B4-BE49-F238E27FC236}">
                <a16:creationId xmlns:a16="http://schemas.microsoft.com/office/drawing/2014/main" id="{F5ED1EDB-DA6C-6F43-905C-F11503C3DC1A}"/>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27F7C695-B500-2F4B-ACD6-B457B80E7531}"/>
              </a:ext>
            </a:extLst>
          </p:cNvPr>
          <p:cNvSpPr>
            <a:spLocks noGrp="1"/>
          </p:cNvSpPr>
          <p:nvPr>
            <p:ph type="sldNum" sz="quarter" idx="12"/>
          </p:nvPr>
        </p:nvSpPr>
        <p:spPr/>
        <p:txBody>
          <a:bodyPr/>
          <a:lstStyle/>
          <a:p>
            <a:r>
              <a:rPr lang="en-US"/>
              <a:t>-</a:t>
            </a:r>
            <a:fld id="{A3773F58-76C6-2547-A1EE-768CC826023F}" type="slidenum">
              <a:rPr lang="en-US" smtClean="0"/>
              <a:t>8</a:t>
            </a:fld>
            <a:r>
              <a:rPr lang="en-US"/>
              <a:t>-</a:t>
            </a:r>
            <a:endParaRPr lang="en-US" dirty="0"/>
          </a:p>
        </p:txBody>
      </p:sp>
      <p:pic>
        <p:nvPicPr>
          <p:cNvPr id="7" name="Picture 6" descr="A picture containing indoor, looking, black, small&#10;&#10;Description automatically generated">
            <a:extLst>
              <a:ext uri="{FF2B5EF4-FFF2-40B4-BE49-F238E27FC236}">
                <a16:creationId xmlns:a16="http://schemas.microsoft.com/office/drawing/2014/main" id="{FD7823E8-3046-3C41-9016-F2CD3ECB4F3F}"/>
              </a:ext>
            </a:extLst>
          </p:cNvPr>
          <p:cNvPicPr>
            <a:picLocks noChangeAspect="1"/>
          </p:cNvPicPr>
          <p:nvPr/>
        </p:nvPicPr>
        <p:blipFill>
          <a:blip r:embed="rId3"/>
          <a:stretch>
            <a:fillRect/>
          </a:stretch>
        </p:blipFill>
        <p:spPr>
          <a:xfrm>
            <a:off x="6057902" y="1866900"/>
            <a:ext cx="2628900"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140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1B43-1F87-CE4D-B030-15DD5C36ACFB}"/>
              </a:ext>
            </a:extLst>
          </p:cNvPr>
          <p:cNvSpPr>
            <a:spLocks noGrp="1"/>
          </p:cNvSpPr>
          <p:nvPr>
            <p:ph type="title"/>
          </p:nvPr>
        </p:nvSpPr>
        <p:spPr/>
        <p:txBody>
          <a:bodyPr>
            <a:normAutofit/>
          </a:bodyPr>
          <a:lstStyle/>
          <a:p>
            <a:r>
              <a:rPr lang="en-US" dirty="0"/>
              <a:t>Strengthen Structural Foundation</a:t>
            </a:r>
          </a:p>
        </p:txBody>
      </p:sp>
      <p:sp>
        <p:nvSpPr>
          <p:cNvPr id="3" name="Content Placeholder 2">
            <a:extLst>
              <a:ext uri="{FF2B5EF4-FFF2-40B4-BE49-F238E27FC236}">
                <a16:creationId xmlns:a16="http://schemas.microsoft.com/office/drawing/2014/main" id="{CB148322-457E-7446-ABB8-ECA68B3C251D}"/>
              </a:ext>
            </a:extLst>
          </p:cNvPr>
          <p:cNvSpPr>
            <a:spLocks noGrp="1"/>
          </p:cNvSpPr>
          <p:nvPr>
            <p:ph idx="1"/>
          </p:nvPr>
        </p:nvSpPr>
        <p:spPr>
          <a:xfrm>
            <a:off x="457200" y="1600200"/>
            <a:ext cx="5372100" cy="4525963"/>
          </a:xfrm>
        </p:spPr>
        <p:txBody>
          <a:bodyPr>
            <a:normAutofit/>
          </a:bodyPr>
          <a:lstStyle/>
          <a:p>
            <a:pPr>
              <a:spcAft>
                <a:spcPts val="1800"/>
              </a:spcAft>
            </a:pPr>
            <a:r>
              <a:rPr lang="en-US" dirty="0"/>
              <a:t>As leadership teams are more comfortable challenging and disagreeing, they can begin to build an effective structural base.</a:t>
            </a:r>
          </a:p>
          <a:p>
            <a:pPr lvl="1">
              <a:spcAft>
                <a:spcPts val="1800"/>
              </a:spcAft>
            </a:pPr>
            <a:r>
              <a:rPr lang="en-US" dirty="0"/>
              <a:t>Leadership teams must engage in the sometimes-difficult discussions about how to best integrate team member roles.</a:t>
            </a:r>
          </a:p>
          <a:p>
            <a:pPr lvl="1">
              <a:spcAft>
                <a:spcPts val="1800"/>
              </a:spcAft>
            </a:pPr>
            <a:r>
              <a:rPr lang="en-US" dirty="0"/>
              <a:t>Establish behavioral expectations for how they will operate together. </a:t>
            </a:r>
          </a:p>
        </p:txBody>
      </p:sp>
      <p:sp>
        <p:nvSpPr>
          <p:cNvPr id="4" name="Footer Placeholder 3">
            <a:extLst>
              <a:ext uri="{FF2B5EF4-FFF2-40B4-BE49-F238E27FC236}">
                <a16:creationId xmlns:a16="http://schemas.microsoft.com/office/drawing/2014/main" id="{01867D9A-D7EB-4E4C-84A8-558A37F883B7}"/>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2C7F3FF8-0B54-FD46-9113-D758AED8E803}"/>
              </a:ext>
            </a:extLst>
          </p:cNvPr>
          <p:cNvSpPr>
            <a:spLocks noGrp="1"/>
          </p:cNvSpPr>
          <p:nvPr>
            <p:ph type="sldNum" sz="quarter" idx="12"/>
          </p:nvPr>
        </p:nvSpPr>
        <p:spPr/>
        <p:txBody>
          <a:bodyPr/>
          <a:lstStyle/>
          <a:p>
            <a:r>
              <a:rPr lang="en-US"/>
              <a:t>-</a:t>
            </a:r>
            <a:fld id="{A3773F58-76C6-2547-A1EE-768CC826023F}" type="slidenum">
              <a:rPr lang="en-US" smtClean="0"/>
              <a:t>9</a:t>
            </a:fld>
            <a:r>
              <a:rPr lang="en-US"/>
              <a:t>-</a:t>
            </a:r>
            <a:endParaRPr lang="en-US" dirty="0"/>
          </a:p>
        </p:txBody>
      </p:sp>
      <p:pic>
        <p:nvPicPr>
          <p:cNvPr id="7" name="Picture 6" descr="A close up of a toy&#10;&#10;Description automatically generated">
            <a:extLst>
              <a:ext uri="{FF2B5EF4-FFF2-40B4-BE49-F238E27FC236}">
                <a16:creationId xmlns:a16="http://schemas.microsoft.com/office/drawing/2014/main" id="{D963E078-BC38-F54E-A902-5FD58CDDFB8B}"/>
              </a:ext>
            </a:extLst>
          </p:cNvPr>
          <p:cNvPicPr>
            <a:picLocks noChangeAspect="1"/>
          </p:cNvPicPr>
          <p:nvPr/>
        </p:nvPicPr>
        <p:blipFill>
          <a:blip r:embed="rId3"/>
          <a:stretch>
            <a:fillRect/>
          </a:stretch>
        </p:blipFill>
        <p:spPr>
          <a:xfrm>
            <a:off x="6072192" y="1866899"/>
            <a:ext cx="2614612" cy="21335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1509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I Webinar #14 - The CEO's Role in Building a Great Leadership Team" id="{E012EDA9-8DF2-7848-ADF6-D264AB4A9BDA}" vid="{08812815-8768-B541-A7C0-2F5AFA7A4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7680</TotalTime>
  <Words>1071</Words>
  <Application>Microsoft Macintosh PowerPoint</Application>
  <PresentationFormat>On-screen Show (4:3)</PresentationFormat>
  <Paragraphs>93</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Book</vt:lpstr>
      <vt:lpstr>Calibri</vt:lpstr>
      <vt:lpstr>Wingdings</vt:lpstr>
      <vt:lpstr>Office Theme</vt:lpstr>
      <vt:lpstr>PowerPoint Presentation</vt:lpstr>
      <vt:lpstr>Brute Force Leadership Teams</vt:lpstr>
      <vt:lpstr>Brute Force Leadership Teams</vt:lpstr>
      <vt:lpstr>Brute Force Leadership Teams</vt:lpstr>
      <vt:lpstr>The Challenges</vt:lpstr>
      <vt:lpstr>Tapping Into the Hidden Reserve</vt:lpstr>
      <vt:lpstr>Tapping Into the Hidden Reserve</vt:lpstr>
      <vt:lpstr>Improve Productive Dialogue</vt:lpstr>
      <vt:lpstr>Strengthen Structural Foundation</vt:lpstr>
      <vt:lpstr>Final Thoughts</vt:lpstr>
      <vt:lpstr>Complimentary Assessment</vt:lpstr>
      <vt:lpstr>PowerPoint Presentation</vt:lpstr>
      <vt:lpstr>Relationship Impact, LLC www.relationship-impact.com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McGuinness</dc:creator>
  <cp:lastModifiedBy>John McGuinness</cp:lastModifiedBy>
  <cp:revision>186</cp:revision>
  <dcterms:created xsi:type="dcterms:W3CDTF">2019-05-28T19:52:25Z</dcterms:created>
  <dcterms:modified xsi:type="dcterms:W3CDTF">2020-02-26T03:55:37Z</dcterms:modified>
</cp:coreProperties>
</file>