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0" r:id="rId2"/>
    <p:sldId id="443" r:id="rId3"/>
    <p:sldId id="444" r:id="rId4"/>
    <p:sldId id="445" r:id="rId5"/>
    <p:sldId id="446" r:id="rId6"/>
    <p:sldId id="448" r:id="rId7"/>
    <p:sldId id="449" r:id="rId8"/>
    <p:sldId id="452" r:id="rId9"/>
    <p:sldId id="450" r:id="rId10"/>
    <p:sldId id="451" r:id="rId11"/>
    <p:sldId id="291" r:id="rId12"/>
    <p:sldId id="294" r:id="rId13"/>
    <p:sldId id="27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A492"/>
    <a:srgbClr val="BC6D50"/>
    <a:srgbClr val="DEB408"/>
    <a:srgbClr val="9FA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05" autoAdjust="0"/>
    <p:restoredTop sz="86381" autoAdjust="0"/>
  </p:normalViewPr>
  <p:slideViewPr>
    <p:cSldViewPr snapToGrid="0" snapToObjects="1" showGuides="1">
      <p:cViewPr varScale="1">
        <p:scale>
          <a:sx n="159" d="100"/>
          <a:sy n="159" d="100"/>
        </p:scale>
        <p:origin x="4296" y="192"/>
      </p:cViewPr>
      <p:guideLst>
        <p:guide orient="horz" pos="129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31ACE-39D7-634C-B27E-73E27DC539F9}" type="doc">
      <dgm:prSet loTypeId="urn:microsoft.com/office/officeart/2008/layout/BendingPictureCaptionList" loCatId="" qsTypeId="urn:microsoft.com/office/officeart/2005/8/quickstyle/simple1" qsCatId="simple" csTypeId="urn:microsoft.com/office/officeart/2005/8/colors/accent1_2" csCatId="accent1" phldr="1"/>
      <dgm:spPr/>
      <dgm:t>
        <a:bodyPr/>
        <a:lstStyle/>
        <a:p>
          <a:endParaRPr lang="en-US"/>
        </a:p>
      </dgm:t>
    </dgm:pt>
    <dgm:pt modelId="{70D1C357-6F0F-044B-B224-9DD7FD2A2E06}">
      <dgm:prSet phldrT="[Text]"/>
      <dgm:spPr/>
      <dgm:t>
        <a:bodyPr/>
        <a:lstStyle/>
        <a:p>
          <a:r>
            <a:rPr lang="en-US" dirty="0"/>
            <a:t>Kick the Can Down the Road</a:t>
          </a:r>
        </a:p>
      </dgm:t>
    </dgm:pt>
    <dgm:pt modelId="{02EEB309-BD6B-4A48-BFED-C81AC0F7B866}" type="parTrans" cxnId="{22346960-66CD-B047-8FC7-EFF6DFC0EBE1}">
      <dgm:prSet/>
      <dgm:spPr/>
      <dgm:t>
        <a:bodyPr/>
        <a:lstStyle/>
        <a:p>
          <a:endParaRPr lang="en-US"/>
        </a:p>
      </dgm:t>
    </dgm:pt>
    <dgm:pt modelId="{BBD3DD1F-E5C3-4240-A21E-8B3A65E6638C}" type="sibTrans" cxnId="{22346960-66CD-B047-8FC7-EFF6DFC0EBE1}">
      <dgm:prSet/>
      <dgm:spPr/>
      <dgm:t>
        <a:bodyPr/>
        <a:lstStyle/>
        <a:p>
          <a:endParaRPr lang="en-US"/>
        </a:p>
      </dgm:t>
    </dgm:pt>
    <dgm:pt modelId="{CB106F3B-881A-3040-B403-2648A0D199AE}">
      <dgm:prSet phldrT="[Text]"/>
      <dgm:spPr/>
      <dgm:t>
        <a:bodyPr/>
        <a:lstStyle/>
        <a:p>
          <a:r>
            <a:rPr lang="en-US" dirty="0"/>
            <a:t>Faulty Assumptions</a:t>
          </a:r>
        </a:p>
      </dgm:t>
    </dgm:pt>
    <dgm:pt modelId="{D54567AF-D69D-F146-A5DF-44730E98E3ED}" type="parTrans" cxnId="{02B98E3E-3A63-6F4C-9F9C-ED74FDC84BF9}">
      <dgm:prSet/>
      <dgm:spPr/>
      <dgm:t>
        <a:bodyPr/>
        <a:lstStyle/>
        <a:p>
          <a:endParaRPr lang="en-US"/>
        </a:p>
      </dgm:t>
    </dgm:pt>
    <dgm:pt modelId="{798140D0-4EA4-AF4E-A536-7D9339379AB0}" type="sibTrans" cxnId="{02B98E3E-3A63-6F4C-9F9C-ED74FDC84BF9}">
      <dgm:prSet/>
      <dgm:spPr/>
      <dgm:t>
        <a:bodyPr/>
        <a:lstStyle/>
        <a:p>
          <a:endParaRPr lang="en-US"/>
        </a:p>
      </dgm:t>
    </dgm:pt>
    <dgm:pt modelId="{C6E95486-8E33-0845-80DE-772E03E47325}">
      <dgm:prSet phldrT="[Text]"/>
      <dgm:spPr/>
      <dgm:t>
        <a:bodyPr/>
        <a:lstStyle/>
        <a:p>
          <a:r>
            <a:rPr lang="en-US" dirty="0"/>
            <a:t>Pulling Back on Overdone Incentives</a:t>
          </a:r>
        </a:p>
      </dgm:t>
    </dgm:pt>
    <dgm:pt modelId="{AE3BF64F-F7C2-7749-8342-EB18D487327A}" type="parTrans" cxnId="{A13271E0-7409-FA48-A587-C07FEA598835}">
      <dgm:prSet/>
      <dgm:spPr/>
      <dgm:t>
        <a:bodyPr/>
        <a:lstStyle/>
        <a:p>
          <a:endParaRPr lang="en-US"/>
        </a:p>
      </dgm:t>
    </dgm:pt>
    <dgm:pt modelId="{B1771307-2C05-DF4D-B15A-8BC1E76F2052}" type="sibTrans" cxnId="{A13271E0-7409-FA48-A587-C07FEA598835}">
      <dgm:prSet/>
      <dgm:spPr/>
      <dgm:t>
        <a:bodyPr/>
        <a:lstStyle/>
        <a:p>
          <a:endParaRPr lang="en-US"/>
        </a:p>
      </dgm:t>
    </dgm:pt>
    <dgm:pt modelId="{1BF05D83-CF97-3845-BB4B-4C6B3411F88D}">
      <dgm:prSet/>
      <dgm:spPr/>
      <dgm:t>
        <a:bodyPr/>
        <a:lstStyle/>
        <a:p>
          <a:r>
            <a:rPr lang="en-US" dirty="0"/>
            <a:t>Isn’t it Obvious?</a:t>
          </a:r>
        </a:p>
      </dgm:t>
    </dgm:pt>
    <dgm:pt modelId="{E8F41777-0FF5-A541-B46D-5FFE3EC6E426}" type="parTrans" cxnId="{C1FDF3AB-D383-DC47-AFB3-0258CC53E491}">
      <dgm:prSet/>
      <dgm:spPr/>
      <dgm:t>
        <a:bodyPr/>
        <a:lstStyle/>
        <a:p>
          <a:endParaRPr lang="en-US"/>
        </a:p>
      </dgm:t>
    </dgm:pt>
    <dgm:pt modelId="{DA915D09-8618-C443-868C-4EF583B89EB4}" type="sibTrans" cxnId="{C1FDF3AB-D383-DC47-AFB3-0258CC53E491}">
      <dgm:prSet/>
      <dgm:spPr/>
      <dgm:t>
        <a:bodyPr/>
        <a:lstStyle/>
        <a:p>
          <a:endParaRPr lang="en-US"/>
        </a:p>
      </dgm:t>
    </dgm:pt>
    <dgm:pt modelId="{92F0F644-AE13-944B-B876-092F53B9A080}" type="pres">
      <dgm:prSet presAssocID="{07A31ACE-39D7-634C-B27E-73E27DC539F9}" presName="Name0" presStyleCnt="0">
        <dgm:presLayoutVars>
          <dgm:dir/>
          <dgm:resizeHandles val="exact"/>
        </dgm:presLayoutVars>
      </dgm:prSet>
      <dgm:spPr/>
    </dgm:pt>
    <dgm:pt modelId="{F8C025DF-793A-BC47-B9D0-BE7BEE3E3816}" type="pres">
      <dgm:prSet presAssocID="{70D1C357-6F0F-044B-B224-9DD7FD2A2E06}" presName="composite" presStyleCnt="0"/>
      <dgm:spPr/>
    </dgm:pt>
    <dgm:pt modelId="{34317AE4-FF01-974E-A788-14E0137EA8C1}" type="pres">
      <dgm:prSet presAssocID="{70D1C357-6F0F-044B-B224-9DD7FD2A2E06}" presName="rect1" presStyleLbl="bgImgPlace1" presStyleIdx="0" presStyleCnt="4" custLinFactNeighborX="-126" custLinFactNeighborY="-36974"/>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47AB76B9-E47B-E041-AEE3-A21CCE3EE12F}" type="pres">
      <dgm:prSet presAssocID="{70D1C357-6F0F-044B-B224-9DD7FD2A2E06}" presName="wedgeRectCallout1" presStyleLbl="node1" presStyleIdx="0" presStyleCnt="4" custLinFactY="-5640" custLinFactNeighborX="-7272" custLinFactNeighborY="-100000">
        <dgm:presLayoutVars>
          <dgm:bulletEnabled val="1"/>
        </dgm:presLayoutVars>
      </dgm:prSet>
      <dgm:spPr/>
    </dgm:pt>
    <dgm:pt modelId="{C53C0FBC-CC2D-8445-98E5-9763D2BBBCA7}" type="pres">
      <dgm:prSet presAssocID="{BBD3DD1F-E5C3-4240-A21E-8B3A65E6638C}" presName="sibTrans" presStyleCnt="0"/>
      <dgm:spPr/>
    </dgm:pt>
    <dgm:pt modelId="{C98BC687-29BF-0548-A954-815984843B07}" type="pres">
      <dgm:prSet presAssocID="{CB106F3B-881A-3040-B403-2648A0D199AE}" presName="composite" presStyleCnt="0"/>
      <dgm:spPr/>
    </dgm:pt>
    <dgm:pt modelId="{B95D1D68-D5F2-D948-A64F-0BEF9F82679B}" type="pres">
      <dgm:prSet presAssocID="{CB106F3B-881A-3040-B403-2648A0D199AE}" presName="rect1"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533D1A91-5329-184C-BC66-A8AC277C3ABA}" type="pres">
      <dgm:prSet presAssocID="{CB106F3B-881A-3040-B403-2648A0D199AE}" presName="wedgeRectCallout1" presStyleLbl="node1" presStyleIdx="1" presStyleCnt="4">
        <dgm:presLayoutVars>
          <dgm:bulletEnabled val="1"/>
        </dgm:presLayoutVars>
      </dgm:prSet>
      <dgm:spPr/>
    </dgm:pt>
    <dgm:pt modelId="{A8FEA63A-EB78-D74D-AD66-123B5B2BC128}" type="pres">
      <dgm:prSet presAssocID="{798140D0-4EA4-AF4E-A536-7D9339379AB0}" presName="sibTrans" presStyleCnt="0"/>
      <dgm:spPr/>
    </dgm:pt>
    <dgm:pt modelId="{2BFC926D-A5A8-4E47-8728-F837E14F546F}" type="pres">
      <dgm:prSet presAssocID="{C6E95486-8E33-0845-80DE-772E03E47325}" presName="composite" presStyleCnt="0"/>
      <dgm:spPr/>
    </dgm:pt>
    <dgm:pt modelId="{616C342E-E652-034F-9DEE-6AFC8CF661D3}" type="pres">
      <dgm:prSet presAssocID="{C6E95486-8E33-0845-80DE-772E03E47325}" presName="rect1" presStyleLbl="bgImgPlace1" presStyleIdx="2" presStyleCnt="4" custLinFactNeighborX="1777" custLinFactNeighborY="-36974"/>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 modelId="{3A490BE8-0EE7-CC41-A51C-5FFFA677BFE2}" type="pres">
      <dgm:prSet presAssocID="{C6E95486-8E33-0845-80DE-772E03E47325}" presName="wedgeRectCallout1" presStyleLbl="node1" presStyleIdx="2" presStyleCnt="4" custLinFactY="-5640" custLinFactNeighborX="2001" custLinFactNeighborY="-100000">
        <dgm:presLayoutVars>
          <dgm:bulletEnabled val="1"/>
        </dgm:presLayoutVars>
      </dgm:prSet>
      <dgm:spPr/>
    </dgm:pt>
    <dgm:pt modelId="{A4E8777B-AD9D-354F-A044-CC04BA276FD8}" type="pres">
      <dgm:prSet presAssocID="{B1771307-2C05-DF4D-B15A-8BC1E76F2052}" presName="sibTrans" presStyleCnt="0"/>
      <dgm:spPr/>
    </dgm:pt>
    <dgm:pt modelId="{6D9B5E91-A757-EC49-89BB-783A8DF698AC}" type="pres">
      <dgm:prSet presAssocID="{1BF05D83-CF97-3845-BB4B-4C6B3411F88D}" presName="composite" presStyleCnt="0"/>
      <dgm:spPr/>
    </dgm:pt>
    <dgm:pt modelId="{1E727050-FC43-1B41-9A06-AE443DF49318}" type="pres">
      <dgm:prSet presAssocID="{1BF05D83-CF97-3845-BB4B-4C6B3411F88D}" presName="rect1"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000" b="-2000"/>
          </a:stretch>
        </a:blipFill>
      </dgm:spPr>
    </dgm:pt>
    <dgm:pt modelId="{AF30897E-BFAD-864F-A391-4B1122016C7C}" type="pres">
      <dgm:prSet presAssocID="{1BF05D83-CF97-3845-BB4B-4C6B3411F88D}" presName="wedgeRectCallout1" presStyleLbl="node1" presStyleIdx="3" presStyleCnt="4">
        <dgm:presLayoutVars>
          <dgm:bulletEnabled val="1"/>
        </dgm:presLayoutVars>
      </dgm:prSet>
      <dgm:spPr/>
    </dgm:pt>
  </dgm:ptLst>
  <dgm:cxnLst>
    <dgm:cxn modelId="{02B98E3E-3A63-6F4C-9F9C-ED74FDC84BF9}" srcId="{07A31ACE-39D7-634C-B27E-73E27DC539F9}" destId="{CB106F3B-881A-3040-B403-2648A0D199AE}" srcOrd="1" destOrd="0" parTransId="{D54567AF-D69D-F146-A5DF-44730E98E3ED}" sibTransId="{798140D0-4EA4-AF4E-A536-7D9339379AB0}"/>
    <dgm:cxn modelId="{FEE34946-C46C-0A48-9F39-2F9BCF98F886}" type="presOf" srcId="{CB106F3B-881A-3040-B403-2648A0D199AE}" destId="{533D1A91-5329-184C-BC66-A8AC277C3ABA}" srcOrd="0" destOrd="0" presId="urn:microsoft.com/office/officeart/2008/layout/BendingPictureCaptionList"/>
    <dgm:cxn modelId="{58C7625C-C4DB-1B4D-9A8B-F76B203B9DF1}" type="presOf" srcId="{07A31ACE-39D7-634C-B27E-73E27DC539F9}" destId="{92F0F644-AE13-944B-B876-092F53B9A080}" srcOrd="0" destOrd="0" presId="urn:microsoft.com/office/officeart/2008/layout/BendingPictureCaptionList"/>
    <dgm:cxn modelId="{22346960-66CD-B047-8FC7-EFF6DFC0EBE1}" srcId="{07A31ACE-39D7-634C-B27E-73E27DC539F9}" destId="{70D1C357-6F0F-044B-B224-9DD7FD2A2E06}" srcOrd="0" destOrd="0" parTransId="{02EEB309-BD6B-4A48-BFED-C81AC0F7B866}" sibTransId="{BBD3DD1F-E5C3-4240-A21E-8B3A65E6638C}"/>
    <dgm:cxn modelId="{31B3C57E-1A94-A346-B5CA-80C44AC5CEA2}" type="presOf" srcId="{C6E95486-8E33-0845-80DE-772E03E47325}" destId="{3A490BE8-0EE7-CC41-A51C-5FFFA677BFE2}" srcOrd="0" destOrd="0" presId="urn:microsoft.com/office/officeart/2008/layout/BendingPictureCaptionList"/>
    <dgm:cxn modelId="{7F648E83-E8C0-C14D-BB55-1F37B0E75BDC}" type="presOf" srcId="{70D1C357-6F0F-044B-B224-9DD7FD2A2E06}" destId="{47AB76B9-E47B-E041-AEE3-A21CCE3EE12F}" srcOrd="0" destOrd="0" presId="urn:microsoft.com/office/officeart/2008/layout/BendingPictureCaptionList"/>
    <dgm:cxn modelId="{F2788386-2F01-E148-A626-6AE717ECDDF4}" type="presOf" srcId="{1BF05D83-CF97-3845-BB4B-4C6B3411F88D}" destId="{AF30897E-BFAD-864F-A391-4B1122016C7C}" srcOrd="0" destOrd="0" presId="urn:microsoft.com/office/officeart/2008/layout/BendingPictureCaptionList"/>
    <dgm:cxn modelId="{C1FDF3AB-D383-DC47-AFB3-0258CC53E491}" srcId="{07A31ACE-39D7-634C-B27E-73E27DC539F9}" destId="{1BF05D83-CF97-3845-BB4B-4C6B3411F88D}" srcOrd="3" destOrd="0" parTransId="{E8F41777-0FF5-A541-B46D-5FFE3EC6E426}" sibTransId="{DA915D09-8618-C443-868C-4EF583B89EB4}"/>
    <dgm:cxn modelId="{A13271E0-7409-FA48-A587-C07FEA598835}" srcId="{07A31ACE-39D7-634C-B27E-73E27DC539F9}" destId="{C6E95486-8E33-0845-80DE-772E03E47325}" srcOrd="2" destOrd="0" parTransId="{AE3BF64F-F7C2-7749-8342-EB18D487327A}" sibTransId="{B1771307-2C05-DF4D-B15A-8BC1E76F2052}"/>
    <dgm:cxn modelId="{9212A332-D74C-A541-B0F5-E2FF84216199}" type="presParOf" srcId="{92F0F644-AE13-944B-B876-092F53B9A080}" destId="{F8C025DF-793A-BC47-B9D0-BE7BEE3E3816}" srcOrd="0" destOrd="0" presId="urn:microsoft.com/office/officeart/2008/layout/BendingPictureCaptionList"/>
    <dgm:cxn modelId="{D56C48B6-091D-2C42-A841-FC28C7E6EC7D}" type="presParOf" srcId="{F8C025DF-793A-BC47-B9D0-BE7BEE3E3816}" destId="{34317AE4-FF01-974E-A788-14E0137EA8C1}" srcOrd="0" destOrd="0" presId="urn:microsoft.com/office/officeart/2008/layout/BendingPictureCaptionList"/>
    <dgm:cxn modelId="{14F5EEB2-8B1D-0644-AEC6-9EF29B594CD0}" type="presParOf" srcId="{F8C025DF-793A-BC47-B9D0-BE7BEE3E3816}" destId="{47AB76B9-E47B-E041-AEE3-A21CCE3EE12F}" srcOrd="1" destOrd="0" presId="urn:microsoft.com/office/officeart/2008/layout/BendingPictureCaptionList"/>
    <dgm:cxn modelId="{EA151B39-2E53-7F4C-8E36-0D916296C0F3}" type="presParOf" srcId="{92F0F644-AE13-944B-B876-092F53B9A080}" destId="{C53C0FBC-CC2D-8445-98E5-9763D2BBBCA7}" srcOrd="1" destOrd="0" presId="urn:microsoft.com/office/officeart/2008/layout/BendingPictureCaptionList"/>
    <dgm:cxn modelId="{6B8FC0CE-7323-8442-8A31-07AD502437EC}" type="presParOf" srcId="{92F0F644-AE13-944B-B876-092F53B9A080}" destId="{C98BC687-29BF-0548-A954-815984843B07}" srcOrd="2" destOrd="0" presId="urn:microsoft.com/office/officeart/2008/layout/BendingPictureCaptionList"/>
    <dgm:cxn modelId="{1395B92D-6C14-514A-9AF7-FD2CBEF4D5F7}" type="presParOf" srcId="{C98BC687-29BF-0548-A954-815984843B07}" destId="{B95D1D68-D5F2-D948-A64F-0BEF9F82679B}" srcOrd="0" destOrd="0" presId="urn:microsoft.com/office/officeart/2008/layout/BendingPictureCaptionList"/>
    <dgm:cxn modelId="{71E2D729-AA0A-E443-B3FE-54D270A402B0}" type="presParOf" srcId="{C98BC687-29BF-0548-A954-815984843B07}" destId="{533D1A91-5329-184C-BC66-A8AC277C3ABA}" srcOrd="1" destOrd="0" presId="urn:microsoft.com/office/officeart/2008/layout/BendingPictureCaptionList"/>
    <dgm:cxn modelId="{1FE9F1DC-A732-9040-A928-59B0D2E33446}" type="presParOf" srcId="{92F0F644-AE13-944B-B876-092F53B9A080}" destId="{A8FEA63A-EB78-D74D-AD66-123B5B2BC128}" srcOrd="3" destOrd="0" presId="urn:microsoft.com/office/officeart/2008/layout/BendingPictureCaptionList"/>
    <dgm:cxn modelId="{00209ECD-4423-A544-92CF-BC3257854E0F}" type="presParOf" srcId="{92F0F644-AE13-944B-B876-092F53B9A080}" destId="{2BFC926D-A5A8-4E47-8728-F837E14F546F}" srcOrd="4" destOrd="0" presId="urn:microsoft.com/office/officeart/2008/layout/BendingPictureCaptionList"/>
    <dgm:cxn modelId="{140E766F-F286-BC4F-ABD7-63C628C9B2A5}" type="presParOf" srcId="{2BFC926D-A5A8-4E47-8728-F837E14F546F}" destId="{616C342E-E652-034F-9DEE-6AFC8CF661D3}" srcOrd="0" destOrd="0" presId="urn:microsoft.com/office/officeart/2008/layout/BendingPictureCaptionList"/>
    <dgm:cxn modelId="{8F7D0B6C-8071-D343-819F-8CC4BBA2A4C1}" type="presParOf" srcId="{2BFC926D-A5A8-4E47-8728-F837E14F546F}" destId="{3A490BE8-0EE7-CC41-A51C-5FFFA677BFE2}" srcOrd="1" destOrd="0" presId="urn:microsoft.com/office/officeart/2008/layout/BendingPictureCaptionList"/>
    <dgm:cxn modelId="{4A5FF0E2-6963-1D45-BEBB-70A7689E0020}" type="presParOf" srcId="{92F0F644-AE13-944B-B876-092F53B9A080}" destId="{A4E8777B-AD9D-354F-A044-CC04BA276FD8}" srcOrd="5" destOrd="0" presId="urn:microsoft.com/office/officeart/2008/layout/BendingPictureCaptionList"/>
    <dgm:cxn modelId="{D4CD9D63-747A-594B-862C-060205A846E0}" type="presParOf" srcId="{92F0F644-AE13-944B-B876-092F53B9A080}" destId="{6D9B5E91-A757-EC49-89BB-783A8DF698AC}" srcOrd="6" destOrd="0" presId="urn:microsoft.com/office/officeart/2008/layout/BendingPictureCaptionList"/>
    <dgm:cxn modelId="{CDBA2663-36C0-DE43-8873-DDBC16DA9424}" type="presParOf" srcId="{6D9B5E91-A757-EC49-89BB-783A8DF698AC}" destId="{1E727050-FC43-1B41-9A06-AE443DF49318}" srcOrd="0" destOrd="0" presId="urn:microsoft.com/office/officeart/2008/layout/BendingPictureCaptionList"/>
    <dgm:cxn modelId="{98A5901E-1B31-3743-A693-9397DABD9758}" type="presParOf" srcId="{6D9B5E91-A757-EC49-89BB-783A8DF698AC}" destId="{AF30897E-BFAD-864F-A391-4B1122016C7C}"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C7804-EB0B-5442-BC66-709F5020115C}" type="doc">
      <dgm:prSet loTypeId="urn:microsoft.com/office/officeart/2018/5/layout/IconCircleLabelList" loCatId="icon" qsTypeId="urn:microsoft.com/office/officeart/2005/8/quickstyle/simple1" qsCatId="simple" csTypeId="urn:microsoft.com/office/officeart/2005/8/colors/accent2_2" csCatId="accent2" phldr="1"/>
      <dgm:spPr/>
    </dgm:pt>
    <dgm:pt modelId="{D8A904CB-A488-EC47-B4F1-99C31496EA7A}">
      <dgm:prSet phldrT="[Text]"/>
      <dgm:spPr/>
      <dgm:t>
        <a:bodyPr/>
        <a:lstStyle/>
        <a:p>
          <a:pPr>
            <a:lnSpc>
              <a:spcPct val="100000"/>
            </a:lnSpc>
            <a:defRPr cap="all"/>
          </a:pPr>
          <a:r>
            <a:rPr lang="en-US"/>
            <a:t>Frustration</a:t>
          </a:r>
        </a:p>
      </dgm:t>
    </dgm:pt>
    <dgm:pt modelId="{3022D44B-E107-6F41-9A53-FEC6AA49F992}" type="parTrans" cxnId="{37279870-B607-2544-A227-DA15E9D9F555}">
      <dgm:prSet/>
      <dgm:spPr/>
      <dgm:t>
        <a:bodyPr/>
        <a:lstStyle/>
        <a:p>
          <a:endParaRPr lang="en-US" sz="2400"/>
        </a:p>
      </dgm:t>
    </dgm:pt>
    <dgm:pt modelId="{87FBDCA4-343D-5740-92AF-02D039F10938}" type="sibTrans" cxnId="{37279870-B607-2544-A227-DA15E9D9F555}">
      <dgm:prSet/>
      <dgm:spPr/>
      <dgm:t>
        <a:bodyPr/>
        <a:lstStyle/>
        <a:p>
          <a:endParaRPr lang="en-US"/>
        </a:p>
      </dgm:t>
    </dgm:pt>
    <dgm:pt modelId="{AE2C6DDA-37ED-9E49-942C-9CF61423B187}">
      <dgm:prSet phldrT="[Text]"/>
      <dgm:spPr/>
      <dgm:t>
        <a:bodyPr/>
        <a:lstStyle/>
        <a:p>
          <a:pPr>
            <a:lnSpc>
              <a:spcPct val="100000"/>
            </a:lnSpc>
            <a:defRPr cap="all"/>
          </a:pPr>
          <a:r>
            <a:rPr lang="en-US"/>
            <a:t>Trust Erosion</a:t>
          </a:r>
        </a:p>
      </dgm:t>
    </dgm:pt>
    <dgm:pt modelId="{365D4426-4CDA-EC45-80F0-04ADEA271A38}" type="parTrans" cxnId="{4BD90BBA-4502-AB4B-9DD4-AA4CF0E2D60F}">
      <dgm:prSet/>
      <dgm:spPr/>
      <dgm:t>
        <a:bodyPr/>
        <a:lstStyle/>
        <a:p>
          <a:endParaRPr lang="en-US" sz="2400"/>
        </a:p>
      </dgm:t>
    </dgm:pt>
    <dgm:pt modelId="{C02B3CB6-D44A-7F49-A8C6-6DDE29FCBDDD}" type="sibTrans" cxnId="{4BD90BBA-4502-AB4B-9DD4-AA4CF0E2D60F}">
      <dgm:prSet/>
      <dgm:spPr/>
      <dgm:t>
        <a:bodyPr/>
        <a:lstStyle/>
        <a:p>
          <a:endParaRPr lang="en-US"/>
        </a:p>
      </dgm:t>
    </dgm:pt>
    <dgm:pt modelId="{46362148-F5FE-EC4C-8B31-36AEFFC0F039}">
      <dgm:prSet phldrT="[Text]"/>
      <dgm:spPr/>
      <dgm:t>
        <a:bodyPr/>
        <a:lstStyle/>
        <a:p>
          <a:pPr>
            <a:lnSpc>
              <a:spcPct val="100000"/>
            </a:lnSpc>
            <a:defRPr cap="all"/>
          </a:pPr>
          <a:r>
            <a:rPr lang="en-US" dirty="0"/>
            <a:t>Performance Degradation</a:t>
          </a:r>
        </a:p>
      </dgm:t>
    </dgm:pt>
    <dgm:pt modelId="{D0C30CE6-06F6-BF4B-9529-E6BA5F7A5E71}" type="parTrans" cxnId="{86786656-1066-C14E-925E-E96B654E183C}">
      <dgm:prSet/>
      <dgm:spPr/>
      <dgm:t>
        <a:bodyPr/>
        <a:lstStyle/>
        <a:p>
          <a:endParaRPr lang="en-US" sz="2400"/>
        </a:p>
      </dgm:t>
    </dgm:pt>
    <dgm:pt modelId="{4ADBF6F6-347E-1D40-9785-F99BF6F80EE8}" type="sibTrans" cxnId="{86786656-1066-C14E-925E-E96B654E183C}">
      <dgm:prSet/>
      <dgm:spPr/>
      <dgm:t>
        <a:bodyPr/>
        <a:lstStyle/>
        <a:p>
          <a:endParaRPr lang="en-US"/>
        </a:p>
      </dgm:t>
    </dgm:pt>
    <dgm:pt modelId="{D4FE29B8-5079-2744-8FFB-96C5E9056D02}">
      <dgm:prSet/>
      <dgm:spPr/>
      <dgm:t>
        <a:bodyPr/>
        <a:lstStyle/>
        <a:p>
          <a:pPr>
            <a:lnSpc>
              <a:spcPct val="100000"/>
            </a:lnSpc>
            <a:defRPr cap="all"/>
          </a:pPr>
          <a:r>
            <a:rPr lang="en-US"/>
            <a:t>Cascading Effect</a:t>
          </a:r>
        </a:p>
      </dgm:t>
    </dgm:pt>
    <dgm:pt modelId="{3499651F-DA69-5244-B30E-F3AAB7E7D4CD}" type="parTrans" cxnId="{F63B7817-41E7-084C-9F32-405210BC6B28}">
      <dgm:prSet/>
      <dgm:spPr/>
      <dgm:t>
        <a:bodyPr/>
        <a:lstStyle/>
        <a:p>
          <a:endParaRPr lang="en-US" sz="2400"/>
        </a:p>
      </dgm:t>
    </dgm:pt>
    <dgm:pt modelId="{FC8709F8-4D4C-7C4E-A877-68B148A513F7}" type="sibTrans" cxnId="{F63B7817-41E7-084C-9F32-405210BC6B28}">
      <dgm:prSet/>
      <dgm:spPr/>
      <dgm:t>
        <a:bodyPr/>
        <a:lstStyle/>
        <a:p>
          <a:endParaRPr lang="en-US"/>
        </a:p>
      </dgm:t>
    </dgm:pt>
    <dgm:pt modelId="{19CC8FB5-1509-4102-B60B-DA3B4997E8B8}" type="pres">
      <dgm:prSet presAssocID="{8B5C7804-EB0B-5442-BC66-709F5020115C}" presName="root" presStyleCnt="0">
        <dgm:presLayoutVars>
          <dgm:dir/>
          <dgm:resizeHandles val="exact"/>
        </dgm:presLayoutVars>
      </dgm:prSet>
      <dgm:spPr/>
    </dgm:pt>
    <dgm:pt modelId="{33E4B1FE-A61B-49C2-B369-E97F551E6427}" type="pres">
      <dgm:prSet presAssocID="{D8A904CB-A488-EC47-B4F1-99C31496EA7A}" presName="compNode" presStyleCnt="0"/>
      <dgm:spPr/>
    </dgm:pt>
    <dgm:pt modelId="{8107619F-3D10-4892-8A59-F98B14A5CF3B}" type="pres">
      <dgm:prSet presAssocID="{D8A904CB-A488-EC47-B4F1-99C31496EA7A}" presName="iconBgRect" presStyleLbl="bgShp" presStyleIdx="0" presStyleCnt="4"/>
      <dgm:spPr/>
    </dgm:pt>
    <dgm:pt modelId="{7EE0B059-230F-4E7F-AEE6-C0C2A6BAACED}" type="pres">
      <dgm:prSet presAssocID="{D8A904CB-A488-EC47-B4F1-99C31496EA7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No Fill"/>
        </a:ext>
      </dgm:extLst>
    </dgm:pt>
    <dgm:pt modelId="{F85A8F11-7C45-4465-B191-A976E662F95C}" type="pres">
      <dgm:prSet presAssocID="{D8A904CB-A488-EC47-B4F1-99C31496EA7A}" presName="spaceRect" presStyleCnt="0"/>
      <dgm:spPr/>
    </dgm:pt>
    <dgm:pt modelId="{A32EE084-0A1B-480A-8E00-4BE15874950D}" type="pres">
      <dgm:prSet presAssocID="{D8A904CB-A488-EC47-B4F1-99C31496EA7A}" presName="textRect" presStyleLbl="revTx" presStyleIdx="0" presStyleCnt="4">
        <dgm:presLayoutVars>
          <dgm:chMax val="1"/>
          <dgm:chPref val="1"/>
        </dgm:presLayoutVars>
      </dgm:prSet>
      <dgm:spPr/>
    </dgm:pt>
    <dgm:pt modelId="{2ED31AA3-72AE-4BD7-A4EA-1355D875FD81}" type="pres">
      <dgm:prSet presAssocID="{87FBDCA4-343D-5740-92AF-02D039F10938}" presName="sibTrans" presStyleCnt="0"/>
      <dgm:spPr/>
    </dgm:pt>
    <dgm:pt modelId="{0A1CCFCC-FFE6-44CD-B3A5-BB2E0D5DEE98}" type="pres">
      <dgm:prSet presAssocID="{AE2C6DDA-37ED-9E49-942C-9CF61423B187}" presName="compNode" presStyleCnt="0"/>
      <dgm:spPr/>
    </dgm:pt>
    <dgm:pt modelId="{AD47A38E-9B85-4271-A9D1-6265BBF6728F}" type="pres">
      <dgm:prSet presAssocID="{AE2C6DDA-37ED-9E49-942C-9CF61423B187}" presName="iconBgRect" presStyleLbl="bgShp" presStyleIdx="1" presStyleCnt="4"/>
      <dgm:spPr/>
    </dgm:pt>
    <dgm:pt modelId="{C6B344FC-4D58-4335-89D6-C7D70848C651}" type="pres">
      <dgm:prSet presAssocID="{AE2C6DDA-37ED-9E49-942C-9CF61423B18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283864E2-1EC5-4D04-81E7-EDA755BE5C08}" type="pres">
      <dgm:prSet presAssocID="{AE2C6DDA-37ED-9E49-942C-9CF61423B187}" presName="spaceRect" presStyleCnt="0"/>
      <dgm:spPr/>
    </dgm:pt>
    <dgm:pt modelId="{53F1D074-DA37-4D89-8849-61C49BDAADE1}" type="pres">
      <dgm:prSet presAssocID="{AE2C6DDA-37ED-9E49-942C-9CF61423B187}" presName="textRect" presStyleLbl="revTx" presStyleIdx="1" presStyleCnt="4">
        <dgm:presLayoutVars>
          <dgm:chMax val="1"/>
          <dgm:chPref val="1"/>
        </dgm:presLayoutVars>
      </dgm:prSet>
      <dgm:spPr/>
    </dgm:pt>
    <dgm:pt modelId="{F1D77C6C-F6D3-41F0-BAB3-C67FDDB4B5ED}" type="pres">
      <dgm:prSet presAssocID="{C02B3CB6-D44A-7F49-A8C6-6DDE29FCBDDD}" presName="sibTrans" presStyleCnt="0"/>
      <dgm:spPr/>
    </dgm:pt>
    <dgm:pt modelId="{7769AF82-DE94-475E-AF54-4FA1CC7A84C5}" type="pres">
      <dgm:prSet presAssocID="{D4FE29B8-5079-2744-8FFB-96C5E9056D02}" presName="compNode" presStyleCnt="0"/>
      <dgm:spPr/>
    </dgm:pt>
    <dgm:pt modelId="{270D2BDE-B2BD-4732-BBF7-936D13300FD1}" type="pres">
      <dgm:prSet presAssocID="{D4FE29B8-5079-2744-8FFB-96C5E9056D02}" presName="iconBgRect" presStyleLbl="bgShp" presStyleIdx="2" presStyleCnt="4"/>
      <dgm:spPr/>
    </dgm:pt>
    <dgm:pt modelId="{92E35B04-4FF7-49A3-8496-3841779F28A5}" type="pres">
      <dgm:prSet presAssocID="{D4FE29B8-5079-2744-8FFB-96C5E9056D0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uge"/>
        </a:ext>
      </dgm:extLst>
    </dgm:pt>
    <dgm:pt modelId="{FD5D41D2-2F63-4458-A06D-1FD024EEE04D}" type="pres">
      <dgm:prSet presAssocID="{D4FE29B8-5079-2744-8FFB-96C5E9056D02}" presName="spaceRect" presStyleCnt="0"/>
      <dgm:spPr/>
    </dgm:pt>
    <dgm:pt modelId="{DB231087-4864-4C67-9583-D5078C9DD30E}" type="pres">
      <dgm:prSet presAssocID="{D4FE29B8-5079-2744-8FFB-96C5E9056D02}" presName="textRect" presStyleLbl="revTx" presStyleIdx="2" presStyleCnt="4">
        <dgm:presLayoutVars>
          <dgm:chMax val="1"/>
          <dgm:chPref val="1"/>
        </dgm:presLayoutVars>
      </dgm:prSet>
      <dgm:spPr/>
    </dgm:pt>
    <dgm:pt modelId="{0725CC0B-64FC-41A0-B1E3-6DEA10AE44BB}" type="pres">
      <dgm:prSet presAssocID="{FC8709F8-4D4C-7C4E-A877-68B148A513F7}" presName="sibTrans" presStyleCnt="0"/>
      <dgm:spPr/>
    </dgm:pt>
    <dgm:pt modelId="{88502280-BCD9-47DF-B02F-0825CC1E18D3}" type="pres">
      <dgm:prSet presAssocID="{46362148-F5FE-EC4C-8B31-36AEFFC0F039}" presName="compNode" presStyleCnt="0"/>
      <dgm:spPr/>
    </dgm:pt>
    <dgm:pt modelId="{A0203EEF-E394-4B37-9D5F-3C7D54C70DB4}" type="pres">
      <dgm:prSet presAssocID="{46362148-F5FE-EC4C-8B31-36AEFFC0F039}" presName="iconBgRect" presStyleLbl="bgShp" presStyleIdx="3" presStyleCnt="4"/>
      <dgm:spPr/>
    </dgm:pt>
    <dgm:pt modelId="{9D4A2C27-7E70-4081-9F23-7E978151350E}" type="pres">
      <dgm:prSet presAssocID="{46362148-F5FE-EC4C-8B31-36AEFFC0F03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A4CB4437-4136-488D-93AE-605D2722D930}" type="pres">
      <dgm:prSet presAssocID="{46362148-F5FE-EC4C-8B31-36AEFFC0F039}" presName="spaceRect" presStyleCnt="0"/>
      <dgm:spPr/>
    </dgm:pt>
    <dgm:pt modelId="{1D2DCD87-8633-454F-B525-6138FC396043}" type="pres">
      <dgm:prSet presAssocID="{46362148-F5FE-EC4C-8B31-36AEFFC0F039}" presName="textRect" presStyleLbl="revTx" presStyleIdx="3" presStyleCnt="4">
        <dgm:presLayoutVars>
          <dgm:chMax val="1"/>
          <dgm:chPref val="1"/>
        </dgm:presLayoutVars>
      </dgm:prSet>
      <dgm:spPr/>
    </dgm:pt>
  </dgm:ptLst>
  <dgm:cxnLst>
    <dgm:cxn modelId="{F63B7817-41E7-084C-9F32-405210BC6B28}" srcId="{8B5C7804-EB0B-5442-BC66-709F5020115C}" destId="{D4FE29B8-5079-2744-8FFB-96C5E9056D02}" srcOrd="2" destOrd="0" parTransId="{3499651F-DA69-5244-B30E-F3AAB7E7D4CD}" sibTransId="{FC8709F8-4D4C-7C4E-A877-68B148A513F7}"/>
    <dgm:cxn modelId="{34C7CD49-A724-4645-814F-33DD6F51F7CD}" type="presOf" srcId="{46362148-F5FE-EC4C-8B31-36AEFFC0F039}" destId="{1D2DCD87-8633-454F-B525-6138FC396043}" srcOrd="0" destOrd="0" presId="urn:microsoft.com/office/officeart/2018/5/layout/IconCircleLabelList"/>
    <dgm:cxn modelId="{86786656-1066-C14E-925E-E96B654E183C}" srcId="{8B5C7804-EB0B-5442-BC66-709F5020115C}" destId="{46362148-F5FE-EC4C-8B31-36AEFFC0F039}" srcOrd="3" destOrd="0" parTransId="{D0C30CE6-06F6-BF4B-9529-E6BA5F7A5E71}" sibTransId="{4ADBF6F6-347E-1D40-9785-F99BF6F80EE8}"/>
    <dgm:cxn modelId="{37279870-B607-2544-A227-DA15E9D9F555}" srcId="{8B5C7804-EB0B-5442-BC66-709F5020115C}" destId="{D8A904CB-A488-EC47-B4F1-99C31496EA7A}" srcOrd="0" destOrd="0" parTransId="{3022D44B-E107-6F41-9A53-FEC6AA49F992}" sibTransId="{87FBDCA4-343D-5740-92AF-02D039F10938}"/>
    <dgm:cxn modelId="{2482D07F-BDE0-7540-BCFD-0860FFA44F31}" type="presOf" srcId="{D4FE29B8-5079-2744-8FFB-96C5E9056D02}" destId="{DB231087-4864-4C67-9583-D5078C9DD30E}" srcOrd="0" destOrd="0" presId="urn:microsoft.com/office/officeart/2018/5/layout/IconCircleLabelList"/>
    <dgm:cxn modelId="{33DBCC8D-EA02-C74F-A985-7087C3F1218C}" type="presOf" srcId="{AE2C6DDA-37ED-9E49-942C-9CF61423B187}" destId="{53F1D074-DA37-4D89-8849-61C49BDAADE1}" srcOrd="0" destOrd="0" presId="urn:microsoft.com/office/officeart/2018/5/layout/IconCircleLabelList"/>
    <dgm:cxn modelId="{1D063FB5-DC32-FA48-91C3-FAE32A8BD10B}" type="presOf" srcId="{D8A904CB-A488-EC47-B4F1-99C31496EA7A}" destId="{A32EE084-0A1B-480A-8E00-4BE15874950D}" srcOrd="0" destOrd="0" presId="urn:microsoft.com/office/officeart/2018/5/layout/IconCircleLabelList"/>
    <dgm:cxn modelId="{4BD90BBA-4502-AB4B-9DD4-AA4CF0E2D60F}" srcId="{8B5C7804-EB0B-5442-BC66-709F5020115C}" destId="{AE2C6DDA-37ED-9E49-942C-9CF61423B187}" srcOrd="1" destOrd="0" parTransId="{365D4426-4CDA-EC45-80F0-04ADEA271A38}" sibTransId="{C02B3CB6-D44A-7F49-A8C6-6DDE29FCBDDD}"/>
    <dgm:cxn modelId="{7C9BB2FD-F19C-9D41-B24B-DF789512D4AE}" type="presOf" srcId="{8B5C7804-EB0B-5442-BC66-709F5020115C}" destId="{19CC8FB5-1509-4102-B60B-DA3B4997E8B8}" srcOrd="0" destOrd="0" presId="urn:microsoft.com/office/officeart/2018/5/layout/IconCircleLabelList"/>
    <dgm:cxn modelId="{BE2AE50F-31FA-8149-86D6-B7237DAC316A}" type="presParOf" srcId="{19CC8FB5-1509-4102-B60B-DA3B4997E8B8}" destId="{33E4B1FE-A61B-49C2-B369-E97F551E6427}" srcOrd="0" destOrd="0" presId="urn:microsoft.com/office/officeart/2018/5/layout/IconCircleLabelList"/>
    <dgm:cxn modelId="{F62CDCC6-CA7F-204C-AF47-752398D10A43}" type="presParOf" srcId="{33E4B1FE-A61B-49C2-B369-E97F551E6427}" destId="{8107619F-3D10-4892-8A59-F98B14A5CF3B}" srcOrd="0" destOrd="0" presId="urn:microsoft.com/office/officeart/2018/5/layout/IconCircleLabelList"/>
    <dgm:cxn modelId="{7147A4CC-651C-5340-9FB8-6750C9124A06}" type="presParOf" srcId="{33E4B1FE-A61B-49C2-B369-E97F551E6427}" destId="{7EE0B059-230F-4E7F-AEE6-C0C2A6BAACED}" srcOrd="1" destOrd="0" presId="urn:microsoft.com/office/officeart/2018/5/layout/IconCircleLabelList"/>
    <dgm:cxn modelId="{6D271868-17EC-1F4A-BC88-2ED633BD36D5}" type="presParOf" srcId="{33E4B1FE-A61B-49C2-B369-E97F551E6427}" destId="{F85A8F11-7C45-4465-B191-A976E662F95C}" srcOrd="2" destOrd="0" presId="urn:microsoft.com/office/officeart/2018/5/layout/IconCircleLabelList"/>
    <dgm:cxn modelId="{CAF1457E-D676-634E-BD4B-68C9B3BC3633}" type="presParOf" srcId="{33E4B1FE-A61B-49C2-B369-E97F551E6427}" destId="{A32EE084-0A1B-480A-8E00-4BE15874950D}" srcOrd="3" destOrd="0" presId="urn:microsoft.com/office/officeart/2018/5/layout/IconCircleLabelList"/>
    <dgm:cxn modelId="{630E870A-6911-D940-AA05-9D19A8F2A287}" type="presParOf" srcId="{19CC8FB5-1509-4102-B60B-DA3B4997E8B8}" destId="{2ED31AA3-72AE-4BD7-A4EA-1355D875FD81}" srcOrd="1" destOrd="0" presId="urn:microsoft.com/office/officeart/2018/5/layout/IconCircleLabelList"/>
    <dgm:cxn modelId="{F562E4C7-47D2-8C4D-9430-F78A0BCDC61E}" type="presParOf" srcId="{19CC8FB5-1509-4102-B60B-DA3B4997E8B8}" destId="{0A1CCFCC-FFE6-44CD-B3A5-BB2E0D5DEE98}" srcOrd="2" destOrd="0" presId="urn:microsoft.com/office/officeart/2018/5/layout/IconCircleLabelList"/>
    <dgm:cxn modelId="{81EF19F8-E953-BA47-8FFC-A356673B1A2E}" type="presParOf" srcId="{0A1CCFCC-FFE6-44CD-B3A5-BB2E0D5DEE98}" destId="{AD47A38E-9B85-4271-A9D1-6265BBF6728F}" srcOrd="0" destOrd="0" presId="urn:microsoft.com/office/officeart/2018/5/layout/IconCircleLabelList"/>
    <dgm:cxn modelId="{9C120542-8994-E245-95F0-06A8EE36F561}" type="presParOf" srcId="{0A1CCFCC-FFE6-44CD-B3A5-BB2E0D5DEE98}" destId="{C6B344FC-4D58-4335-89D6-C7D70848C651}" srcOrd="1" destOrd="0" presId="urn:microsoft.com/office/officeart/2018/5/layout/IconCircleLabelList"/>
    <dgm:cxn modelId="{7F8A30C9-29C6-F94C-AA79-703BF488A978}" type="presParOf" srcId="{0A1CCFCC-FFE6-44CD-B3A5-BB2E0D5DEE98}" destId="{283864E2-1EC5-4D04-81E7-EDA755BE5C08}" srcOrd="2" destOrd="0" presId="urn:microsoft.com/office/officeart/2018/5/layout/IconCircleLabelList"/>
    <dgm:cxn modelId="{335AD68E-7EFE-4A44-B56D-FBEEB5CF3D33}" type="presParOf" srcId="{0A1CCFCC-FFE6-44CD-B3A5-BB2E0D5DEE98}" destId="{53F1D074-DA37-4D89-8849-61C49BDAADE1}" srcOrd="3" destOrd="0" presId="urn:microsoft.com/office/officeart/2018/5/layout/IconCircleLabelList"/>
    <dgm:cxn modelId="{0A2E14C6-F601-5244-85C6-8D624AC76845}" type="presParOf" srcId="{19CC8FB5-1509-4102-B60B-DA3B4997E8B8}" destId="{F1D77C6C-F6D3-41F0-BAB3-C67FDDB4B5ED}" srcOrd="3" destOrd="0" presId="urn:microsoft.com/office/officeart/2018/5/layout/IconCircleLabelList"/>
    <dgm:cxn modelId="{BED3F97B-4911-CD4E-BEC3-EAA254657D70}" type="presParOf" srcId="{19CC8FB5-1509-4102-B60B-DA3B4997E8B8}" destId="{7769AF82-DE94-475E-AF54-4FA1CC7A84C5}" srcOrd="4" destOrd="0" presId="urn:microsoft.com/office/officeart/2018/5/layout/IconCircleLabelList"/>
    <dgm:cxn modelId="{1B903C59-0EAE-D84C-A1C1-817D4DBA10D0}" type="presParOf" srcId="{7769AF82-DE94-475E-AF54-4FA1CC7A84C5}" destId="{270D2BDE-B2BD-4732-BBF7-936D13300FD1}" srcOrd="0" destOrd="0" presId="urn:microsoft.com/office/officeart/2018/5/layout/IconCircleLabelList"/>
    <dgm:cxn modelId="{D892889B-44E8-FF42-89BA-6945CB97DFD1}" type="presParOf" srcId="{7769AF82-DE94-475E-AF54-4FA1CC7A84C5}" destId="{92E35B04-4FF7-49A3-8496-3841779F28A5}" srcOrd="1" destOrd="0" presId="urn:microsoft.com/office/officeart/2018/5/layout/IconCircleLabelList"/>
    <dgm:cxn modelId="{65FCCABC-C876-3542-ACBC-F84F4B53989D}" type="presParOf" srcId="{7769AF82-DE94-475E-AF54-4FA1CC7A84C5}" destId="{FD5D41D2-2F63-4458-A06D-1FD024EEE04D}" srcOrd="2" destOrd="0" presId="urn:microsoft.com/office/officeart/2018/5/layout/IconCircleLabelList"/>
    <dgm:cxn modelId="{A5D806A2-ED48-0445-AD24-B01D0BEEFDE8}" type="presParOf" srcId="{7769AF82-DE94-475E-AF54-4FA1CC7A84C5}" destId="{DB231087-4864-4C67-9583-D5078C9DD30E}" srcOrd="3" destOrd="0" presId="urn:microsoft.com/office/officeart/2018/5/layout/IconCircleLabelList"/>
    <dgm:cxn modelId="{3B31DACB-9C6B-3C4F-A558-82357A0F71DF}" type="presParOf" srcId="{19CC8FB5-1509-4102-B60B-DA3B4997E8B8}" destId="{0725CC0B-64FC-41A0-B1E3-6DEA10AE44BB}" srcOrd="5" destOrd="0" presId="urn:microsoft.com/office/officeart/2018/5/layout/IconCircleLabelList"/>
    <dgm:cxn modelId="{79497EDF-7306-3647-B59A-49F59A2E43B6}" type="presParOf" srcId="{19CC8FB5-1509-4102-B60B-DA3B4997E8B8}" destId="{88502280-BCD9-47DF-B02F-0825CC1E18D3}" srcOrd="6" destOrd="0" presId="urn:microsoft.com/office/officeart/2018/5/layout/IconCircleLabelList"/>
    <dgm:cxn modelId="{9E115791-6FAA-9B46-A716-00B4A17D5AE2}" type="presParOf" srcId="{88502280-BCD9-47DF-B02F-0825CC1E18D3}" destId="{A0203EEF-E394-4B37-9D5F-3C7D54C70DB4}" srcOrd="0" destOrd="0" presId="urn:microsoft.com/office/officeart/2018/5/layout/IconCircleLabelList"/>
    <dgm:cxn modelId="{4DC61E35-2F04-1C4A-B279-0F35CAA16930}" type="presParOf" srcId="{88502280-BCD9-47DF-B02F-0825CC1E18D3}" destId="{9D4A2C27-7E70-4081-9F23-7E978151350E}" srcOrd="1" destOrd="0" presId="urn:microsoft.com/office/officeart/2018/5/layout/IconCircleLabelList"/>
    <dgm:cxn modelId="{A869EAB0-39EC-3540-B9A0-595044D803E0}" type="presParOf" srcId="{88502280-BCD9-47DF-B02F-0825CC1E18D3}" destId="{A4CB4437-4136-488D-93AE-605D2722D930}" srcOrd="2" destOrd="0" presId="urn:microsoft.com/office/officeart/2018/5/layout/IconCircleLabelList"/>
    <dgm:cxn modelId="{D1422B0E-0A87-5147-8249-E09FC095E82B}" type="presParOf" srcId="{88502280-BCD9-47DF-B02F-0825CC1E18D3}" destId="{1D2DCD87-8633-454F-B525-6138FC39604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EA5F01-2424-754B-A66D-C51229A77F6E}" type="doc">
      <dgm:prSet loTypeId="urn:microsoft.com/office/officeart/2005/8/layout/process5" loCatId="" qsTypeId="urn:microsoft.com/office/officeart/2005/8/quickstyle/simple2" qsCatId="simple" csTypeId="urn:microsoft.com/office/officeart/2005/8/colors/colorful3" csCatId="colorful" phldr="1"/>
      <dgm:spPr/>
      <dgm:t>
        <a:bodyPr/>
        <a:lstStyle/>
        <a:p>
          <a:endParaRPr lang="en-US"/>
        </a:p>
      </dgm:t>
    </dgm:pt>
    <dgm:pt modelId="{6DD2F855-2F7B-5F45-9257-C19742BED9B7}">
      <dgm:prSet phldrT="[Text]"/>
      <dgm:spPr/>
      <dgm:t>
        <a:bodyPr/>
        <a:lstStyle/>
        <a:p>
          <a:r>
            <a:rPr lang="en-US" dirty="0"/>
            <a:t>Acknowledge</a:t>
          </a:r>
        </a:p>
      </dgm:t>
    </dgm:pt>
    <dgm:pt modelId="{F73296E9-7EDB-8B4C-8ED1-F0FC86218281}" type="parTrans" cxnId="{C83886DF-AA61-6E49-BA07-11721650E21F}">
      <dgm:prSet/>
      <dgm:spPr/>
      <dgm:t>
        <a:bodyPr/>
        <a:lstStyle/>
        <a:p>
          <a:endParaRPr lang="en-US"/>
        </a:p>
      </dgm:t>
    </dgm:pt>
    <dgm:pt modelId="{75A4CF84-1BE4-9A42-9617-1732A6C5EE51}" type="sibTrans" cxnId="{C83886DF-AA61-6E49-BA07-11721650E21F}">
      <dgm:prSet/>
      <dgm:spPr/>
      <dgm:t>
        <a:bodyPr/>
        <a:lstStyle/>
        <a:p>
          <a:endParaRPr lang="en-US"/>
        </a:p>
      </dgm:t>
    </dgm:pt>
    <dgm:pt modelId="{A326CC12-8580-E843-BDCA-6637AA5E732E}">
      <dgm:prSet phldrT="[Text]"/>
      <dgm:spPr/>
      <dgm:t>
        <a:bodyPr/>
        <a:lstStyle/>
        <a:p>
          <a:r>
            <a:rPr lang="en-US" dirty="0"/>
            <a:t>Agree to Principles</a:t>
          </a:r>
        </a:p>
      </dgm:t>
    </dgm:pt>
    <dgm:pt modelId="{3F81CBB7-95AE-4C43-A360-C4354AA8DC90}" type="parTrans" cxnId="{A4638036-A241-E149-A8A3-92DD6AF46539}">
      <dgm:prSet/>
      <dgm:spPr/>
      <dgm:t>
        <a:bodyPr/>
        <a:lstStyle/>
        <a:p>
          <a:endParaRPr lang="en-US"/>
        </a:p>
      </dgm:t>
    </dgm:pt>
    <dgm:pt modelId="{D002062E-EBCB-F34E-B335-AA115DCF4D61}" type="sibTrans" cxnId="{A4638036-A241-E149-A8A3-92DD6AF46539}">
      <dgm:prSet/>
      <dgm:spPr/>
      <dgm:t>
        <a:bodyPr/>
        <a:lstStyle/>
        <a:p>
          <a:endParaRPr lang="en-US"/>
        </a:p>
      </dgm:t>
    </dgm:pt>
    <dgm:pt modelId="{ECC74D8D-E802-DF4E-8D4D-C309F8868B23}">
      <dgm:prSet phldrT="[Text]"/>
      <dgm:spPr/>
      <dgm:t>
        <a:bodyPr/>
        <a:lstStyle/>
        <a:p>
          <a:r>
            <a:rPr lang="en-US" dirty="0"/>
            <a:t>Set Strong Relational Foundation</a:t>
          </a:r>
        </a:p>
      </dgm:t>
    </dgm:pt>
    <dgm:pt modelId="{4B2D24DA-9C22-3C4F-9A1F-800438F1D104}" type="parTrans" cxnId="{4A86B7D1-2CC9-B442-BB6C-66AC4A0DFF63}">
      <dgm:prSet/>
      <dgm:spPr/>
      <dgm:t>
        <a:bodyPr/>
        <a:lstStyle/>
        <a:p>
          <a:endParaRPr lang="en-US"/>
        </a:p>
      </dgm:t>
    </dgm:pt>
    <dgm:pt modelId="{C2D3EBD4-F36E-0C4A-A8E2-758C91E7A47A}" type="sibTrans" cxnId="{4A86B7D1-2CC9-B442-BB6C-66AC4A0DFF63}">
      <dgm:prSet/>
      <dgm:spPr/>
      <dgm:t>
        <a:bodyPr/>
        <a:lstStyle/>
        <a:p>
          <a:endParaRPr lang="en-US"/>
        </a:p>
      </dgm:t>
    </dgm:pt>
    <dgm:pt modelId="{4240EDA7-A32A-8C4A-AF9A-30B5F88B0401}">
      <dgm:prSet phldrT="[Text]"/>
      <dgm:spPr/>
      <dgm:t>
        <a:bodyPr/>
        <a:lstStyle/>
        <a:p>
          <a:r>
            <a:rPr lang="en-US" dirty="0"/>
            <a:t>Execute &amp; Monitor</a:t>
          </a:r>
        </a:p>
      </dgm:t>
    </dgm:pt>
    <dgm:pt modelId="{BBC1BF82-C84D-FC42-B4DA-DA93A345FAFF}" type="parTrans" cxnId="{4F662113-08C8-0B48-A397-6B4564E7D441}">
      <dgm:prSet/>
      <dgm:spPr/>
      <dgm:t>
        <a:bodyPr/>
        <a:lstStyle/>
        <a:p>
          <a:endParaRPr lang="en-US"/>
        </a:p>
      </dgm:t>
    </dgm:pt>
    <dgm:pt modelId="{E1E9155D-DD87-9143-88B1-A0250C06A14E}" type="sibTrans" cxnId="{4F662113-08C8-0B48-A397-6B4564E7D441}">
      <dgm:prSet/>
      <dgm:spPr/>
      <dgm:t>
        <a:bodyPr/>
        <a:lstStyle/>
        <a:p>
          <a:endParaRPr lang="en-US"/>
        </a:p>
      </dgm:t>
    </dgm:pt>
    <dgm:pt modelId="{1B69DA5E-2A68-4549-B0E2-C58597795F3C}" type="pres">
      <dgm:prSet presAssocID="{EAEA5F01-2424-754B-A66D-C51229A77F6E}" presName="diagram" presStyleCnt="0">
        <dgm:presLayoutVars>
          <dgm:dir/>
          <dgm:resizeHandles val="exact"/>
        </dgm:presLayoutVars>
      </dgm:prSet>
      <dgm:spPr/>
    </dgm:pt>
    <dgm:pt modelId="{B3B47F17-0A6B-8845-9A1D-C8105ADA3148}" type="pres">
      <dgm:prSet presAssocID="{6DD2F855-2F7B-5F45-9257-C19742BED9B7}" presName="node" presStyleLbl="node1" presStyleIdx="0" presStyleCnt="4">
        <dgm:presLayoutVars>
          <dgm:bulletEnabled val="1"/>
        </dgm:presLayoutVars>
      </dgm:prSet>
      <dgm:spPr/>
    </dgm:pt>
    <dgm:pt modelId="{91683DD9-CA2E-834F-8233-979777E358AB}" type="pres">
      <dgm:prSet presAssocID="{75A4CF84-1BE4-9A42-9617-1732A6C5EE51}" presName="sibTrans" presStyleLbl="sibTrans2D1" presStyleIdx="0" presStyleCnt="3"/>
      <dgm:spPr/>
    </dgm:pt>
    <dgm:pt modelId="{677C3D13-3A21-7343-8914-F7D6FF9DF697}" type="pres">
      <dgm:prSet presAssocID="{75A4CF84-1BE4-9A42-9617-1732A6C5EE51}" presName="connectorText" presStyleLbl="sibTrans2D1" presStyleIdx="0" presStyleCnt="3"/>
      <dgm:spPr/>
    </dgm:pt>
    <dgm:pt modelId="{BBFC1637-D7D5-DA40-AB87-C278B1B8D52F}" type="pres">
      <dgm:prSet presAssocID="{A326CC12-8580-E843-BDCA-6637AA5E732E}" presName="node" presStyleLbl="node1" presStyleIdx="1" presStyleCnt="4">
        <dgm:presLayoutVars>
          <dgm:bulletEnabled val="1"/>
        </dgm:presLayoutVars>
      </dgm:prSet>
      <dgm:spPr/>
    </dgm:pt>
    <dgm:pt modelId="{3537DAB9-274E-F740-84ED-73827B28D693}" type="pres">
      <dgm:prSet presAssocID="{D002062E-EBCB-F34E-B335-AA115DCF4D61}" presName="sibTrans" presStyleLbl="sibTrans2D1" presStyleIdx="1" presStyleCnt="3"/>
      <dgm:spPr/>
    </dgm:pt>
    <dgm:pt modelId="{491D7417-307F-B648-A967-7194D3021156}" type="pres">
      <dgm:prSet presAssocID="{D002062E-EBCB-F34E-B335-AA115DCF4D61}" presName="connectorText" presStyleLbl="sibTrans2D1" presStyleIdx="1" presStyleCnt="3"/>
      <dgm:spPr/>
    </dgm:pt>
    <dgm:pt modelId="{0FFC1C61-AF95-1943-A27B-9C3E1357A5F4}" type="pres">
      <dgm:prSet presAssocID="{ECC74D8D-E802-DF4E-8D4D-C309F8868B23}" presName="node" presStyleLbl="node1" presStyleIdx="2" presStyleCnt="4">
        <dgm:presLayoutVars>
          <dgm:bulletEnabled val="1"/>
        </dgm:presLayoutVars>
      </dgm:prSet>
      <dgm:spPr/>
    </dgm:pt>
    <dgm:pt modelId="{788A52EF-1038-F842-89A5-5124AC8A61C1}" type="pres">
      <dgm:prSet presAssocID="{C2D3EBD4-F36E-0C4A-A8E2-758C91E7A47A}" presName="sibTrans" presStyleLbl="sibTrans2D1" presStyleIdx="2" presStyleCnt="3"/>
      <dgm:spPr/>
    </dgm:pt>
    <dgm:pt modelId="{636C4769-E063-3747-9C8D-CEA13673DD3F}" type="pres">
      <dgm:prSet presAssocID="{C2D3EBD4-F36E-0C4A-A8E2-758C91E7A47A}" presName="connectorText" presStyleLbl="sibTrans2D1" presStyleIdx="2" presStyleCnt="3"/>
      <dgm:spPr/>
    </dgm:pt>
    <dgm:pt modelId="{2E23CA91-03E7-0646-9658-F064681C3BFC}" type="pres">
      <dgm:prSet presAssocID="{4240EDA7-A32A-8C4A-AF9A-30B5F88B0401}" presName="node" presStyleLbl="node1" presStyleIdx="3" presStyleCnt="4">
        <dgm:presLayoutVars>
          <dgm:bulletEnabled val="1"/>
        </dgm:presLayoutVars>
      </dgm:prSet>
      <dgm:spPr/>
    </dgm:pt>
  </dgm:ptLst>
  <dgm:cxnLst>
    <dgm:cxn modelId="{03DEAF06-21D5-0544-BD28-91BAE82CAE13}" type="presOf" srcId="{A326CC12-8580-E843-BDCA-6637AA5E732E}" destId="{BBFC1637-D7D5-DA40-AB87-C278B1B8D52F}" srcOrd="0" destOrd="0" presId="urn:microsoft.com/office/officeart/2005/8/layout/process5"/>
    <dgm:cxn modelId="{34D88307-753C-A442-9629-0A99E6AA308F}" type="presOf" srcId="{C2D3EBD4-F36E-0C4A-A8E2-758C91E7A47A}" destId="{788A52EF-1038-F842-89A5-5124AC8A61C1}" srcOrd="0" destOrd="0" presId="urn:microsoft.com/office/officeart/2005/8/layout/process5"/>
    <dgm:cxn modelId="{4F662113-08C8-0B48-A397-6B4564E7D441}" srcId="{EAEA5F01-2424-754B-A66D-C51229A77F6E}" destId="{4240EDA7-A32A-8C4A-AF9A-30B5F88B0401}" srcOrd="3" destOrd="0" parTransId="{BBC1BF82-C84D-FC42-B4DA-DA93A345FAFF}" sibTransId="{E1E9155D-DD87-9143-88B1-A0250C06A14E}"/>
    <dgm:cxn modelId="{B046CF25-4EB4-4B42-9A36-C6E2FCAF49A3}" type="presOf" srcId="{D002062E-EBCB-F34E-B335-AA115DCF4D61}" destId="{491D7417-307F-B648-A967-7194D3021156}" srcOrd="1" destOrd="0" presId="urn:microsoft.com/office/officeart/2005/8/layout/process5"/>
    <dgm:cxn modelId="{281A9630-D8DF-5F4D-B4C5-AA3FBDE9DEC3}" type="presOf" srcId="{4240EDA7-A32A-8C4A-AF9A-30B5F88B0401}" destId="{2E23CA91-03E7-0646-9658-F064681C3BFC}" srcOrd="0" destOrd="0" presId="urn:microsoft.com/office/officeart/2005/8/layout/process5"/>
    <dgm:cxn modelId="{A4638036-A241-E149-A8A3-92DD6AF46539}" srcId="{EAEA5F01-2424-754B-A66D-C51229A77F6E}" destId="{A326CC12-8580-E843-BDCA-6637AA5E732E}" srcOrd="1" destOrd="0" parTransId="{3F81CBB7-95AE-4C43-A360-C4354AA8DC90}" sibTransId="{D002062E-EBCB-F34E-B335-AA115DCF4D61}"/>
    <dgm:cxn modelId="{5E598B67-DF49-DB45-9CA3-DE5AE7D4DB00}" type="presOf" srcId="{75A4CF84-1BE4-9A42-9617-1732A6C5EE51}" destId="{91683DD9-CA2E-834F-8233-979777E358AB}" srcOrd="0" destOrd="0" presId="urn:microsoft.com/office/officeart/2005/8/layout/process5"/>
    <dgm:cxn modelId="{BCBF7E9C-005B-7C48-ADDA-03A239E619BC}" type="presOf" srcId="{C2D3EBD4-F36E-0C4A-A8E2-758C91E7A47A}" destId="{636C4769-E063-3747-9C8D-CEA13673DD3F}" srcOrd="1" destOrd="0" presId="urn:microsoft.com/office/officeart/2005/8/layout/process5"/>
    <dgm:cxn modelId="{B663B79E-4819-6A40-8805-B3FA4EC818AD}" type="presOf" srcId="{75A4CF84-1BE4-9A42-9617-1732A6C5EE51}" destId="{677C3D13-3A21-7343-8914-F7D6FF9DF697}" srcOrd="1" destOrd="0" presId="urn:microsoft.com/office/officeart/2005/8/layout/process5"/>
    <dgm:cxn modelId="{5B204FA5-E9B7-934B-ACD5-8B073AE99C5E}" type="presOf" srcId="{6DD2F855-2F7B-5F45-9257-C19742BED9B7}" destId="{B3B47F17-0A6B-8845-9A1D-C8105ADA3148}" srcOrd="0" destOrd="0" presId="urn:microsoft.com/office/officeart/2005/8/layout/process5"/>
    <dgm:cxn modelId="{FDF857A8-C574-0C4D-952D-720D72E77D7B}" type="presOf" srcId="{ECC74D8D-E802-DF4E-8D4D-C309F8868B23}" destId="{0FFC1C61-AF95-1943-A27B-9C3E1357A5F4}" srcOrd="0" destOrd="0" presId="urn:microsoft.com/office/officeart/2005/8/layout/process5"/>
    <dgm:cxn modelId="{4A86B7D1-2CC9-B442-BB6C-66AC4A0DFF63}" srcId="{EAEA5F01-2424-754B-A66D-C51229A77F6E}" destId="{ECC74D8D-E802-DF4E-8D4D-C309F8868B23}" srcOrd="2" destOrd="0" parTransId="{4B2D24DA-9C22-3C4F-9A1F-800438F1D104}" sibTransId="{C2D3EBD4-F36E-0C4A-A8E2-758C91E7A47A}"/>
    <dgm:cxn modelId="{3CEC1BD9-55B3-694B-A7C4-2F7E7C6480CF}" type="presOf" srcId="{D002062E-EBCB-F34E-B335-AA115DCF4D61}" destId="{3537DAB9-274E-F740-84ED-73827B28D693}" srcOrd="0" destOrd="0" presId="urn:microsoft.com/office/officeart/2005/8/layout/process5"/>
    <dgm:cxn modelId="{C83886DF-AA61-6E49-BA07-11721650E21F}" srcId="{EAEA5F01-2424-754B-A66D-C51229A77F6E}" destId="{6DD2F855-2F7B-5F45-9257-C19742BED9B7}" srcOrd="0" destOrd="0" parTransId="{F73296E9-7EDB-8B4C-8ED1-F0FC86218281}" sibTransId="{75A4CF84-1BE4-9A42-9617-1732A6C5EE51}"/>
    <dgm:cxn modelId="{C1C92CE4-89CF-3B4B-BE88-16965035B408}" type="presOf" srcId="{EAEA5F01-2424-754B-A66D-C51229A77F6E}" destId="{1B69DA5E-2A68-4549-B0E2-C58597795F3C}" srcOrd="0" destOrd="0" presId="urn:microsoft.com/office/officeart/2005/8/layout/process5"/>
    <dgm:cxn modelId="{7BCE46DD-3664-6C42-A722-66350553BF8D}" type="presParOf" srcId="{1B69DA5E-2A68-4549-B0E2-C58597795F3C}" destId="{B3B47F17-0A6B-8845-9A1D-C8105ADA3148}" srcOrd="0" destOrd="0" presId="urn:microsoft.com/office/officeart/2005/8/layout/process5"/>
    <dgm:cxn modelId="{6EB00CC6-995E-F543-A953-34B060315E41}" type="presParOf" srcId="{1B69DA5E-2A68-4549-B0E2-C58597795F3C}" destId="{91683DD9-CA2E-834F-8233-979777E358AB}" srcOrd="1" destOrd="0" presId="urn:microsoft.com/office/officeart/2005/8/layout/process5"/>
    <dgm:cxn modelId="{DD780E12-9C87-A343-B7E4-96B05283F0F8}" type="presParOf" srcId="{91683DD9-CA2E-834F-8233-979777E358AB}" destId="{677C3D13-3A21-7343-8914-F7D6FF9DF697}" srcOrd="0" destOrd="0" presId="urn:microsoft.com/office/officeart/2005/8/layout/process5"/>
    <dgm:cxn modelId="{FC818CC9-F27F-4A44-ABBE-A7BB32AE883E}" type="presParOf" srcId="{1B69DA5E-2A68-4549-B0E2-C58597795F3C}" destId="{BBFC1637-D7D5-DA40-AB87-C278B1B8D52F}" srcOrd="2" destOrd="0" presId="urn:microsoft.com/office/officeart/2005/8/layout/process5"/>
    <dgm:cxn modelId="{AC40E19C-BE7A-3846-BD7E-F6EE33AB9321}" type="presParOf" srcId="{1B69DA5E-2A68-4549-B0E2-C58597795F3C}" destId="{3537DAB9-274E-F740-84ED-73827B28D693}" srcOrd="3" destOrd="0" presId="urn:microsoft.com/office/officeart/2005/8/layout/process5"/>
    <dgm:cxn modelId="{E66A4755-1D05-4245-82D0-EC8133D40493}" type="presParOf" srcId="{3537DAB9-274E-F740-84ED-73827B28D693}" destId="{491D7417-307F-B648-A967-7194D3021156}" srcOrd="0" destOrd="0" presId="urn:microsoft.com/office/officeart/2005/8/layout/process5"/>
    <dgm:cxn modelId="{CBC07910-6F8B-4A44-8009-C1E7307E4370}" type="presParOf" srcId="{1B69DA5E-2A68-4549-B0E2-C58597795F3C}" destId="{0FFC1C61-AF95-1943-A27B-9C3E1357A5F4}" srcOrd="4" destOrd="0" presId="urn:microsoft.com/office/officeart/2005/8/layout/process5"/>
    <dgm:cxn modelId="{02733532-4B36-F74F-BCE8-55AF828BF759}" type="presParOf" srcId="{1B69DA5E-2A68-4549-B0E2-C58597795F3C}" destId="{788A52EF-1038-F842-89A5-5124AC8A61C1}" srcOrd="5" destOrd="0" presId="urn:microsoft.com/office/officeart/2005/8/layout/process5"/>
    <dgm:cxn modelId="{8B5E83FF-EEEB-B44A-BF56-B3AD0EC05483}" type="presParOf" srcId="{788A52EF-1038-F842-89A5-5124AC8A61C1}" destId="{636C4769-E063-3747-9C8D-CEA13673DD3F}" srcOrd="0" destOrd="0" presId="urn:microsoft.com/office/officeart/2005/8/layout/process5"/>
    <dgm:cxn modelId="{7DCE911D-E62D-464A-8C7B-040EA27699DB}" type="presParOf" srcId="{1B69DA5E-2A68-4549-B0E2-C58597795F3C}" destId="{2E23CA91-03E7-0646-9658-F064681C3BFC}"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17AE4-FF01-974E-A788-14E0137EA8C1}">
      <dsp:nvSpPr>
        <dsp:cNvPr id="0" name=""/>
        <dsp:cNvSpPr/>
      </dsp:nvSpPr>
      <dsp:spPr>
        <a:xfrm>
          <a:off x="1" y="455199"/>
          <a:ext cx="2035102" cy="16280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AB76B9-E47B-E041-AEE3-A21CCE3EE12F}">
      <dsp:nvSpPr>
        <dsp:cNvPr id="0" name=""/>
        <dsp:cNvSpPr/>
      </dsp:nvSpPr>
      <dsp:spPr>
        <a:xfrm>
          <a:off x="54011" y="1920473"/>
          <a:ext cx="1811241" cy="569828"/>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Kick the Can Down the Road</a:t>
          </a:r>
        </a:p>
      </dsp:txBody>
      <dsp:txXfrm>
        <a:off x="54011" y="1920473"/>
        <a:ext cx="1811241" cy="569828"/>
      </dsp:txXfrm>
    </dsp:sp>
    <dsp:sp modelId="{B95D1D68-D5F2-D948-A64F-0BEF9F82679B}">
      <dsp:nvSpPr>
        <dsp:cNvPr id="0" name=""/>
        <dsp:cNvSpPr/>
      </dsp:nvSpPr>
      <dsp:spPr>
        <a:xfrm>
          <a:off x="2241178" y="1057166"/>
          <a:ext cx="2035102" cy="162808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3D1A91-5329-184C-BC66-A8AC277C3ABA}">
      <dsp:nvSpPr>
        <dsp:cNvPr id="0" name=""/>
        <dsp:cNvSpPr/>
      </dsp:nvSpPr>
      <dsp:spPr>
        <a:xfrm>
          <a:off x="2424337" y="2522440"/>
          <a:ext cx="1811241" cy="569828"/>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Faulty Assumptions</a:t>
          </a:r>
        </a:p>
      </dsp:txBody>
      <dsp:txXfrm>
        <a:off x="2424337" y="2522440"/>
        <a:ext cx="1811241" cy="569828"/>
      </dsp:txXfrm>
    </dsp:sp>
    <dsp:sp modelId="{616C342E-E652-034F-9DEE-6AFC8CF661D3}">
      <dsp:nvSpPr>
        <dsp:cNvPr id="0" name=""/>
        <dsp:cNvSpPr/>
      </dsp:nvSpPr>
      <dsp:spPr>
        <a:xfrm>
          <a:off x="4515955" y="455199"/>
          <a:ext cx="2035102" cy="162808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90BE8-0EE7-CC41-A51C-5FFFA677BFE2}">
      <dsp:nvSpPr>
        <dsp:cNvPr id="0" name=""/>
        <dsp:cNvSpPr/>
      </dsp:nvSpPr>
      <dsp:spPr>
        <a:xfrm>
          <a:off x="4699193" y="1920473"/>
          <a:ext cx="1811241" cy="569828"/>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Pulling Back on Overdone Incentives</a:t>
          </a:r>
        </a:p>
      </dsp:txBody>
      <dsp:txXfrm>
        <a:off x="4699193" y="1920473"/>
        <a:ext cx="1811241" cy="569828"/>
      </dsp:txXfrm>
    </dsp:sp>
    <dsp:sp modelId="{1E727050-FC43-1B41-9A06-AE443DF49318}">
      <dsp:nvSpPr>
        <dsp:cNvPr id="0" name=""/>
        <dsp:cNvSpPr/>
      </dsp:nvSpPr>
      <dsp:spPr>
        <a:xfrm>
          <a:off x="6718404" y="1057166"/>
          <a:ext cx="2035102" cy="162808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30897E-BFAD-864F-A391-4B1122016C7C}">
      <dsp:nvSpPr>
        <dsp:cNvPr id="0" name=""/>
        <dsp:cNvSpPr/>
      </dsp:nvSpPr>
      <dsp:spPr>
        <a:xfrm>
          <a:off x="6901564" y="2522440"/>
          <a:ext cx="1811241" cy="569828"/>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Isn’t it Obvious?</a:t>
          </a:r>
        </a:p>
      </dsp:txBody>
      <dsp:txXfrm>
        <a:off x="6901564" y="2522440"/>
        <a:ext cx="1811241" cy="569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7619F-3D10-4892-8A59-F98B14A5CF3B}">
      <dsp:nvSpPr>
        <dsp:cNvPr id="0" name=""/>
        <dsp:cNvSpPr/>
      </dsp:nvSpPr>
      <dsp:spPr>
        <a:xfrm>
          <a:off x="393299" y="932372"/>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E0B059-230F-4E7F-AEE6-C0C2A6BAACED}">
      <dsp:nvSpPr>
        <dsp:cNvPr id="0" name=""/>
        <dsp:cNvSpPr/>
      </dsp:nvSpPr>
      <dsp:spPr>
        <a:xfrm>
          <a:off x="627299" y="116637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2EE084-0A1B-480A-8E00-4BE15874950D}">
      <dsp:nvSpPr>
        <dsp:cNvPr id="0" name=""/>
        <dsp:cNvSpPr/>
      </dsp:nvSpPr>
      <dsp:spPr>
        <a:xfrm>
          <a:off x="42299" y="23723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Frustration</a:t>
          </a:r>
        </a:p>
      </dsp:txBody>
      <dsp:txXfrm>
        <a:off x="42299" y="2372372"/>
        <a:ext cx="1800000" cy="720000"/>
      </dsp:txXfrm>
    </dsp:sp>
    <dsp:sp modelId="{AD47A38E-9B85-4271-A9D1-6265BBF6728F}">
      <dsp:nvSpPr>
        <dsp:cNvPr id="0" name=""/>
        <dsp:cNvSpPr/>
      </dsp:nvSpPr>
      <dsp:spPr>
        <a:xfrm>
          <a:off x="2508300" y="932372"/>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B344FC-4D58-4335-89D6-C7D70848C651}">
      <dsp:nvSpPr>
        <dsp:cNvPr id="0" name=""/>
        <dsp:cNvSpPr/>
      </dsp:nvSpPr>
      <dsp:spPr>
        <a:xfrm>
          <a:off x="2742300" y="116637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F1D074-DA37-4D89-8849-61C49BDAADE1}">
      <dsp:nvSpPr>
        <dsp:cNvPr id="0" name=""/>
        <dsp:cNvSpPr/>
      </dsp:nvSpPr>
      <dsp:spPr>
        <a:xfrm>
          <a:off x="2157300" y="23723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Trust Erosion</a:t>
          </a:r>
        </a:p>
      </dsp:txBody>
      <dsp:txXfrm>
        <a:off x="2157300" y="2372372"/>
        <a:ext cx="1800000" cy="720000"/>
      </dsp:txXfrm>
    </dsp:sp>
    <dsp:sp modelId="{270D2BDE-B2BD-4732-BBF7-936D13300FD1}">
      <dsp:nvSpPr>
        <dsp:cNvPr id="0" name=""/>
        <dsp:cNvSpPr/>
      </dsp:nvSpPr>
      <dsp:spPr>
        <a:xfrm>
          <a:off x="4623300" y="932372"/>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35B04-4FF7-49A3-8496-3841779F28A5}">
      <dsp:nvSpPr>
        <dsp:cNvPr id="0" name=""/>
        <dsp:cNvSpPr/>
      </dsp:nvSpPr>
      <dsp:spPr>
        <a:xfrm>
          <a:off x="4857300" y="116637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231087-4864-4C67-9583-D5078C9DD30E}">
      <dsp:nvSpPr>
        <dsp:cNvPr id="0" name=""/>
        <dsp:cNvSpPr/>
      </dsp:nvSpPr>
      <dsp:spPr>
        <a:xfrm>
          <a:off x="4272300" y="23723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Cascading Effect</a:t>
          </a:r>
        </a:p>
      </dsp:txBody>
      <dsp:txXfrm>
        <a:off x="4272300" y="2372372"/>
        <a:ext cx="1800000" cy="720000"/>
      </dsp:txXfrm>
    </dsp:sp>
    <dsp:sp modelId="{A0203EEF-E394-4B37-9D5F-3C7D54C70DB4}">
      <dsp:nvSpPr>
        <dsp:cNvPr id="0" name=""/>
        <dsp:cNvSpPr/>
      </dsp:nvSpPr>
      <dsp:spPr>
        <a:xfrm>
          <a:off x="6738300" y="932372"/>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4A2C27-7E70-4081-9F23-7E978151350E}">
      <dsp:nvSpPr>
        <dsp:cNvPr id="0" name=""/>
        <dsp:cNvSpPr/>
      </dsp:nvSpPr>
      <dsp:spPr>
        <a:xfrm>
          <a:off x="6972300" y="116637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2DCD87-8633-454F-B525-6138FC396043}">
      <dsp:nvSpPr>
        <dsp:cNvPr id="0" name=""/>
        <dsp:cNvSpPr/>
      </dsp:nvSpPr>
      <dsp:spPr>
        <a:xfrm>
          <a:off x="6387300" y="23723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Performance Degradation</a:t>
          </a:r>
        </a:p>
      </dsp:txBody>
      <dsp:txXfrm>
        <a:off x="6387300" y="2372372"/>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47F17-0A6B-8845-9A1D-C8105ADA3148}">
      <dsp:nvSpPr>
        <dsp:cNvPr id="0" name=""/>
        <dsp:cNvSpPr/>
      </dsp:nvSpPr>
      <dsp:spPr>
        <a:xfrm>
          <a:off x="1110674" y="2695"/>
          <a:ext cx="2503437" cy="150206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Acknowledge</a:t>
          </a:r>
        </a:p>
      </dsp:txBody>
      <dsp:txXfrm>
        <a:off x="1154668" y="46689"/>
        <a:ext cx="2415449" cy="1414074"/>
      </dsp:txXfrm>
    </dsp:sp>
    <dsp:sp modelId="{91683DD9-CA2E-834F-8233-979777E358AB}">
      <dsp:nvSpPr>
        <dsp:cNvPr id="0" name=""/>
        <dsp:cNvSpPr/>
      </dsp:nvSpPr>
      <dsp:spPr>
        <a:xfrm>
          <a:off x="3834414" y="443300"/>
          <a:ext cx="530728" cy="620852"/>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834414" y="567470"/>
        <a:ext cx="371510" cy="372512"/>
      </dsp:txXfrm>
    </dsp:sp>
    <dsp:sp modelId="{BBFC1637-D7D5-DA40-AB87-C278B1B8D52F}">
      <dsp:nvSpPr>
        <dsp:cNvPr id="0" name=""/>
        <dsp:cNvSpPr/>
      </dsp:nvSpPr>
      <dsp:spPr>
        <a:xfrm>
          <a:off x="4615487" y="2695"/>
          <a:ext cx="2503437" cy="1502062"/>
        </a:xfrm>
        <a:prstGeom prst="roundRect">
          <a:avLst>
            <a:gd name="adj" fmla="val 10000"/>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Agree to Principles</a:t>
          </a:r>
        </a:p>
      </dsp:txBody>
      <dsp:txXfrm>
        <a:off x="4659481" y="46689"/>
        <a:ext cx="2415449" cy="1414074"/>
      </dsp:txXfrm>
    </dsp:sp>
    <dsp:sp modelId="{3537DAB9-274E-F740-84ED-73827B28D693}">
      <dsp:nvSpPr>
        <dsp:cNvPr id="0" name=""/>
        <dsp:cNvSpPr/>
      </dsp:nvSpPr>
      <dsp:spPr>
        <a:xfrm rot="5400000">
          <a:off x="5601842" y="1679998"/>
          <a:ext cx="530728" cy="620852"/>
        </a:xfrm>
        <a:prstGeom prst="rightArrow">
          <a:avLst>
            <a:gd name="adj1" fmla="val 60000"/>
            <a:gd name="adj2" fmla="val 50000"/>
          </a:avLst>
        </a:prstGeom>
        <a:solidFill>
          <a:schemeClr val="accent3">
            <a:hueOff val="5625132"/>
            <a:satOff val="-8440"/>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5680950" y="1725060"/>
        <a:ext cx="372512" cy="371510"/>
      </dsp:txXfrm>
    </dsp:sp>
    <dsp:sp modelId="{0FFC1C61-AF95-1943-A27B-9C3E1357A5F4}">
      <dsp:nvSpPr>
        <dsp:cNvPr id="0" name=""/>
        <dsp:cNvSpPr/>
      </dsp:nvSpPr>
      <dsp:spPr>
        <a:xfrm>
          <a:off x="4615487" y="2506133"/>
          <a:ext cx="2503437" cy="1502062"/>
        </a:xfrm>
        <a:prstGeom prst="roundRect">
          <a:avLst>
            <a:gd name="adj" fmla="val 10000"/>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Set Strong Relational Foundation</a:t>
          </a:r>
        </a:p>
      </dsp:txBody>
      <dsp:txXfrm>
        <a:off x="4659481" y="2550127"/>
        <a:ext cx="2415449" cy="1414074"/>
      </dsp:txXfrm>
    </dsp:sp>
    <dsp:sp modelId="{788A52EF-1038-F842-89A5-5124AC8A61C1}">
      <dsp:nvSpPr>
        <dsp:cNvPr id="0" name=""/>
        <dsp:cNvSpPr/>
      </dsp:nvSpPr>
      <dsp:spPr>
        <a:xfrm rot="10800000">
          <a:off x="3864456" y="2946738"/>
          <a:ext cx="530728" cy="620852"/>
        </a:xfrm>
        <a:prstGeom prst="rightArrow">
          <a:avLst>
            <a:gd name="adj1" fmla="val 60000"/>
            <a:gd name="adj2" fmla="val 50000"/>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4023674" y="3070908"/>
        <a:ext cx="371510" cy="372512"/>
      </dsp:txXfrm>
    </dsp:sp>
    <dsp:sp modelId="{2E23CA91-03E7-0646-9658-F064681C3BFC}">
      <dsp:nvSpPr>
        <dsp:cNvPr id="0" name=""/>
        <dsp:cNvSpPr/>
      </dsp:nvSpPr>
      <dsp:spPr>
        <a:xfrm>
          <a:off x="1110674" y="2506133"/>
          <a:ext cx="2503437" cy="1502062"/>
        </a:xfrm>
        <a:prstGeom prst="roundRect">
          <a:avLst>
            <a:gd name="adj" fmla="val 10000"/>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Execute &amp; Monitor</a:t>
          </a:r>
        </a:p>
      </dsp:txBody>
      <dsp:txXfrm>
        <a:off x="1154668" y="2550127"/>
        <a:ext cx="2415449" cy="1414074"/>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C9A2F-33CD-DD43-92A0-8124C997388E}" type="datetimeFigureOut">
              <a:rPr lang="en-US" smtClean="0"/>
              <a:t>3/25/20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B8928-CE51-C248-963C-668A567B7BA1}" type="slidenum">
              <a:rPr lang="en-US" smtClean="0"/>
              <a:t>‹#›</a:t>
            </a:fld>
            <a:endParaRPr lang="en-US"/>
          </a:p>
        </p:txBody>
      </p:sp>
    </p:spTree>
    <p:extLst>
      <p:ext uri="{BB962C8B-B14F-4D97-AF65-F5344CB8AC3E}">
        <p14:creationId xmlns:p14="http://schemas.microsoft.com/office/powerpoint/2010/main" val="250779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lationship-impact.com/blog/trust-is-what-fuels-great-leadership-team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relationship-impact.com/blog/jumpstart-your-leadership-team-in-201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Kick the can down the road.</a:t>
            </a:r>
            <a:r>
              <a:rPr lang="en-US" sz="1200" kern="1200" dirty="0">
                <a:solidFill>
                  <a:schemeClr val="tx1"/>
                </a:solidFill>
                <a:effectLst/>
                <a:latin typeface="+mn-lt"/>
                <a:ea typeface="+mn-ea"/>
                <a:cs typeface="+mn-cs"/>
              </a:rPr>
              <a:t> Early on a founder and her key principals worked hard to build a successful firm. The founder told the principals not to worry “I’ll take care of you” and she truly meant it, but she really had no idea what ‘take care of you’ meant. The firm was wildly successful and when the founder finally stepped back to create a solution, it fell way short of their expectations.</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You know what they say about assumptions!</a:t>
            </a:r>
            <a:r>
              <a:rPr lang="en-US" sz="1200" kern="1200" dirty="0">
                <a:solidFill>
                  <a:schemeClr val="tx1"/>
                </a:solidFill>
                <a:effectLst/>
                <a:latin typeface="+mn-lt"/>
                <a:ea typeface="+mn-ea"/>
                <a:cs typeface="+mn-cs"/>
              </a:rPr>
              <a:t> A CEO and marketing VP agreed that it would be important to have a customer panel at their upcoming industry conference. The VP and her team worked for several months to build a great event including what they thought was an innovative customer panel. The day before the conference the CEO ripped into the marketing VP for ‘the stupid’ way she set up the panel.</a:t>
            </a:r>
          </a:p>
          <a:p>
            <a:r>
              <a:rPr lang="en-US" sz="1200" b="1" i="1" kern="1200" dirty="0">
                <a:solidFill>
                  <a:schemeClr val="tx1"/>
                </a:solidFill>
                <a:effectLst/>
                <a:latin typeface="+mn-lt"/>
                <a:ea typeface="+mn-ea"/>
                <a:cs typeface="+mn-cs"/>
              </a:rPr>
              <a:t>You’re taking what away?</a:t>
            </a:r>
            <a:r>
              <a:rPr lang="en-US" sz="1200" kern="1200" dirty="0">
                <a:solidFill>
                  <a:schemeClr val="tx1"/>
                </a:solidFill>
                <a:effectLst/>
                <a:latin typeface="+mn-lt"/>
                <a:ea typeface="+mn-ea"/>
                <a:cs typeface="+mn-cs"/>
              </a:rPr>
              <a:t> A founder and her principals were wildly successful in their first few years in business and the founder was quite generous with perks – large bonuses, club memberships, paid family trips, company cars, among others. The company continued to grow, and the founder became frustrated with a lopsided salary (and perks) structure that was making it difficult to invest and hire other talented people. Her discussions with the principals to revamp the executive compensation structure were not well received.</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Isn’t it obvious</a:t>
            </a:r>
            <a:r>
              <a:rPr lang="en-US" sz="1200" kern="1200" dirty="0">
                <a:solidFill>
                  <a:schemeClr val="tx1"/>
                </a:solidFill>
                <a:effectLst/>
                <a:latin typeface="+mn-lt"/>
                <a:ea typeface="+mn-ea"/>
                <a:cs typeface="+mn-cs"/>
              </a:rPr>
              <a:t>? Many executives were concerned about what they felt was a lack of strategic direction, but the CEO’s consistent response was ‘our strategy is to grow in a manner consistent with our values.’ He often commented ‘I shouldn’t have to tell you; it should be obvious.’</a:t>
            </a:r>
          </a:p>
          <a:p>
            <a:endParaRPr lang="en-US" dirty="0"/>
          </a:p>
        </p:txBody>
      </p:sp>
      <p:sp>
        <p:nvSpPr>
          <p:cNvPr id="4" name="Slide Number Placeholder 3"/>
          <p:cNvSpPr>
            <a:spLocks noGrp="1"/>
          </p:cNvSpPr>
          <p:nvPr>
            <p:ph type="sldNum" sz="quarter" idx="5"/>
          </p:nvPr>
        </p:nvSpPr>
        <p:spPr/>
        <p:txBody>
          <a:bodyPr/>
          <a:lstStyle/>
          <a:p>
            <a:fld id="{578B8928-CE51-C248-963C-668A567B7BA1}" type="slidenum">
              <a:rPr lang="en-US" smtClean="0"/>
              <a:t>3</a:t>
            </a:fld>
            <a:endParaRPr lang="en-US"/>
          </a:p>
        </p:txBody>
      </p:sp>
    </p:spTree>
    <p:extLst>
      <p:ext uri="{BB962C8B-B14F-4D97-AF65-F5344CB8AC3E}">
        <p14:creationId xmlns:p14="http://schemas.microsoft.com/office/powerpoint/2010/main" val="14635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Shifting priorities: </a:t>
            </a:r>
            <a:r>
              <a:rPr lang="en-US" sz="1200" kern="1200" dirty="0">
                <a:solidFill>
                  <a:schemeClr val="tx1"/>
                </a:solidFill>
                <a:effectLst/>
                <a:latin typeface="+mn-lt"/>
                <a:ea typeface="+mn-ea"/>
                <a:cs typeface="+mn-cs"/>
              </a:rPr>
              <a:t>We are working with one CEO who has led the successful growth of his company on intuition and hard work. However, the company recently went public, and his span of responsibility grew significantly. As a result, his team of talented individual contributors is struggling -</a:t>
            </a:r>
            <a:r>
              <a:rPr lang="en-US" sz="1200" i="1" kern="1200" dirty="0">
                <a:solidFill>
                  <a:schemeClr val="tx1"/>
                </a:solidFill>
                <a:effectLst/>
                <a:latin typeface="+mn-lt"/>
                <a:ea typeface="+mn-ea"/>
                <a:cs typeface="+mn-cs"/>
              </a:rPr>
              <a:t> what is most important?  who is responsible for which cross-organizational initiatives? how do we prioritize limited resources? </a:t>
            </a:r>
            <a:r>
              <a:rPr lang="en-US" sz="1200" kern="1200" dirty="0">
                <a:solidFill>
                  <a:schemeClr val="tx1"/>
                </a:solidFill>
                <a:effectLst/>
                <a:latin typeface="+mn-lt"/>
                <a:ea typeface="+mn-ea"/>
                <a:cs typeface="+mn-cs"/>
              </a:rPr>
              <a:t>– which is causing infighting and creating serious inefficiencies.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Assumptions: They make assumptions about expected outcomes, who is going to do what by when, and other important factors. Sometimes the stars align, and their views are in sync but many times they are not, and chaos ensues. One client CEO was concerned about a customer concentration issue, so all three of her business line leads took the initiative (separately) to attack the issue and their teams wound up calling on the same customers with different pitches.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578B8928-CE51-C248-963C-668A567B7BA1}" type="slidenum">
              <a:rPr lang="en-US" smtClean="0"/>
              <a:t>4</a:t>
            </a:fld>
            <a:endParaRPr lang="en-US"/>
          </a:p>
        </p:txBody>
      </p:sp>
    </p:spTree>
    <p:extLst>
      <p:ext uri="{BB962C8B-B14F-4D97-AF65-F5344CB8AC3E}">
        <p14:creationId xmlns:p14="http://schemas.microsoft.com/office/powerpoint/2010/main" val="2303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Lack of productive dialogue. </a:t>
            </a:r>
            <a:r>
              <a:rPr lang="en-US" sz="1200" kern="1200" dirty="0">
                <a:solidFill>
                  <a:schemeClr val="tx1"/>
                </a:solidFill>
                <a:effectLst/>
                <a:latin typeface="+mn-lt"/>
                <a:ea typeface="+mn-ea"/>
                <a:cs typeface="+mn-cs"/>
              </a:rPr>
              <a:t>For example, without clarity faulty assumptions are often made about the obvious grey areas between product development and operations, investor relations and marketing, customer service and fulfillment, and many others.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have observed CEOs destroy once productive relationships by making pseudo promises like ‘don’t worry I will take care of you’. There are usually good intentions behind these statements but as time passes the expectation gap often widens – i.e., ‘you are only giving my X% ownership?’</a:t>
            </a:r>
            <a:r>
              <a:rPr lang="en-US" dirty="0">
                <a:effectLst/>
              </a:rPr>
              <a:t> </a:t>
            </a:r>
            <a:endParaRPr lang="en-US" dirty="0"/>
          </a:p>
        </p:txBody>
      </p:sp>
      <p:sp>
        <p:nvSpPr>
          <p:cNvPr id="4" name="Slide Number Placeholder 3"/>
          <p:cNvSpPr>
            <a:spLocks noGrp="1"/>
          </p:cNvSpPr>
          <p:nvPr>
            <p:ph type="sldNum" sz="quarter" idx="5"/>
          </p:nvPr>
        </p:nvSpPr>
        <p:spPr/>
        <p:txBody>
          <a:bodyPr/>
          <a:lstStyle/>
          <a:p>
            <a:fld id="{578B8928-CE51-C248-963C-668A567B7BA1}" type="slidenum">
              <a:rPr lang="en-US" smtClean="0"/>
              <a:t>5</a:t>
            </a:fld>
            <a:endParaRPr lang="en-US"/>
          </a:p>
        </p:txBody>
      </p:sp>
    </p:spTree>
    <p:extLst>
      <p:ext uri="{BB962C8B-B14F-4D97-AF65-F5344CB8AC3E}">
        <p14:creationId xmlns:p14="http://schemas.microsoft.com/office/powerpoint/2010/main" val="155434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Teammates on unhealthy teams are much more likely to let their individual frustration grow while at the same time avoiding the often-difficult discussions necessary to resolve frustration. Unfortunately, the longer it lasts the greater the likelihood that the impacts of frustration will be significant. A typical avoidance scenario looks like this – </a:t>
            </a:r>
            <a:r>
              <a:rPr lang="en-US" sz="1200" i="1" kern="1200" dirty="0">
                <a:solidFill>
                  <a:schemeClr val="tx1"/>
                </a:solidFill>
                <a:effectLst/>
                <a:latin typeface="+mn-lt"/>
                <a:ea typeface="+mn-ea"/>
                <a:cs typeface="+mn-cs"/>
              </a:rPr>
              <a:t>teammates avoid having tough discussions, they talk negatively about each other to others, they directly or indirectly undermine colleagues with whom they are at odds, the situation gets out of control and the CEO has to step in to help temper the situation</a:t>
            </a:r>
            <a:r>
              <a:rPr lang="en-US" sz="1200" kern="1200" dirty="0">
                <a:solidFill>
                  <a:schemeClr val="tx1"/>
                </a:solidFill>
                <a:effectLst/>
                <a:latin typeface="+mn-lt"/>
                <a:ea typeface="+mn-ea"/>
                <a:cs typeface="+mn-cs"/>
              </a:rPr>
              <a:t>. Often times the issue at hand is resolved in the short term but the seeds of dysfunction are sown for the longer term. Trust among teammates which is extremely hard to rebuild is degraded. The team continues to miss the opportunity to learn how to disagree and challenge each other productively. Managers and staff observe how the leadership team functions together and negative behaviors (avoidance, passive aggressiveness, hiding information) tend to cascade throughout the organization. Most importantly, time and attention are deviated from what is most important – customer service, operational efficiency, innovation.</a:t>
            </a:r>
          </a:p>
          <a:p>
            <a:endParaRPr lang="en-US" dirty="0"/>
          </a:p>
        </p:txBody>
      </p:sp>
      <p:sp>
        <p:nvSpPr>
          <p:cNvPr id="4" name="Slide Number Placeholder 3"/>
          <p:cNvSpPr>
            <a:spLocks noGrp="1"/>
          </p:cNvSpPr>
          <p:nvPr>
            <p:ph type="sldNum" sz="quarter" idx="5"/>
          </p:nvPr>
        </p:nvSpPr>
        <p:spPr/>
        <p:txBody>
          <a:bodyPr/>
          <a:lstStyle/>
          <a:p>
            <a:fld id="{578B8928-CE51-C248-963C-668A567B7BA1}" type="slidenum">
              <a:rPr lang="en-US" smtClean="0"/>
              <a:t>6</a:t>
            </a:fld>
            <a:endParaRPr lang="en-US"/>
          </a:p>
        </p:txBody>
      </p:sp>
    </p:spTree>
    <p:extLst>
      <p:ext uri="{BB962C8B-B14F-4D97-AF65-F5344CB8AC3E}">
        <p14:creationId xmlns:p14="http://schemas.microsoft.com/office/powerpoint/2010/main" val="118858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Step 1 – Acknowledge the Challenges:</a:t>
            </a:r>
            <a:r>
              <a:rPr lang="en-US" sz="1200" kern="1200" dirty="0">
                <a:solidFill>
                  <a:schemeClr val="tx1"/>
                </a:solidFill>
                <a:effectLst/>
                <a:latin typeface="+mn-lt"/>
                <a:ea typeface="+mn-ea"/>
                <a:cs typeface="+mn-cs"/>
              </a:rPr>
              <a:t> Not unlike most difficult challenges, acknowledgment is critical. Leadership teams and individual team members must acknowledge the impacts and take responsibility for any failure to establish clear expectations. Acknowledgement should be forward looking and used a mechanism for learning and adjusting course.</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Step 2 – Agree to a Few Principles: </a:t>
            </a:r>
            <a:r>
              <a:rPr lang="en-US" sz="1200" kern="1200" dirty="0">
                <a:solidFill>
                  <a:schemeClr val="tx1"/>
                </a:solidFill>
                <a:effectLst/>
                <a:latin typeface="+mn-lt"/>
                <a:ea typeface="+mn-ea"/>
                <a:cs typeface="+mn-cs"/>
              </a:rPr>
              <a:t>In order to build an environment where clear expectation setting becomes standard practice, leadership teams should establish and begin to model a few foundational principles. </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Step 3 – Build a Strong Relational Foundation:</a:t>
            </a:r>
            <a:r>
              <a:rPr lang="en-US" sz="1200" kern="1200" dirty="0">
                <a:solidFill>
                  <a:schemeClr val="tx1"/>
                </a:solidFill>
                <a:effectLst/>
                <a:latin typeface="+mn-lt"/>
                <a:ea typeface="+mn-ea"/>
                <a:cs typeface="+mn-cs"/>
              </a:rPr>
              <a:t> As mentioned above the impacts of ambiguous expectations can chip away at trust and hinder the ability of individuals and teams to engage productively. Principles can be established and time on agendas can be allocated but little will change without doing the hard work necessary to rebuild trust and have productive conversations. (use these links to access our previous articles on </a:t>
            </a:r>
            <a:r>
              <a:rPr lang="en-US" sz="1200" u="sng" kern="1200" dirty="0">
                <a:solidFill>
                  <a:schemeClr val="tx1"/>
                </a:solidFill>
                <a:effectLst/>
                <a:latin typeface="+mn-lt"/>
                <a:ea typeface="+mn-ea"/>
                <a:cs typeface="+mn-cs"/>
                <a:hlinkClick r:id="rId3"/>
              </a:rPr>
              <a:t>building trust</a:t>
            </a:r>
            <a:r>
              <a:rPr lang="en-US" sz="1200" kern="1200" dirty="0">
                <a:solidFill>
                  <a:schemeClr val="tx1"/>
                </a:solidFill>
                <a:effectLst/>
                <a:latin typeface="+mn-lt"/>
                <a:ea typeface="+mn-ea"/>
                <a:cs typeface="+mn-cs"/>
              </a:rPr>
              <a:t> and strengthening </a:t>
            </a:r>
            <a:r>
              <a:rPr lang="en-US" sz="1200" u="sng" kern="1200" dirty="0">
                <a:solidFill>
                  <a:schemeClr val="tx1"/>
                </a:solidFill>
                <a:effectLst/>
                <a:latin typeface="+mn-lt"/>
                <a:ea typeface="+mn-ea"/>
                <a:cs typeface="+mn-cs"/>
                <a:hlinkClick r:id="rId4"/>
              </a:rPr>
              <a:t>productive dialogue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Step 4 – Execute and Monitor:</a:t>
            </a:r>
            <a:r>
              <a:rPr lang="en-US" sz="1200" kern="1200" dirty="0">
                <a:solidFill>
                  <a:schemeClr val="tx1"/>
                </a:solidFill>
                <a:effectLst/>
                <a:latin typeface="+mn-lt"/>
                <a:ea typeface="+mn-ea"/>
                <a:cs typeface="+mn-cs"/>
              </a:rPr>
              <a:t> Begin to model the principles and leverage stronger relationships to get clear on what the parties are expecting from each other. Periodically step back and monitor progress so that expectations can be recalibrated as new information emerges or the environment changes.</a:t>
            </a:r>
          </a:p>
          <a:p>
            <a:endParaRPr lang="en-US" dirty="0"/>
          </a:p>
        </p:txBody>
      </p:sp>
      <p:sp>
        <p:nvSpPr>
          <p:cNvPr id="4" name="Slide Number Placeholder 3"/>
          <p:cNvSpPr>
            <a:spLocks noGrp="1"/>
          </p:cNvSpPr>
          <p:nvPr>
            <p:ph type="sldNum" sz="quarter" idx="5"/>
          </p:nvPr>
        </p:nvSpPr>
        <p:spPr/>
        <p:txBody>
          <a:bodyPr/>
          <a:lstStyle/>
          <a:p>
            <a:fld id="{578B8928-CE51-C248-963C-668A567B7BA1}" type="slidenum">
              <a:rPr lang="en-US" smtClean="0"/>
              <a:t>9</a:t>
            </a:fld>
            <a:endParaRPr lang="en-US"/>
          </a:p>
        </p:txBody>
      </p:sp>
    </p:spTree>
    <p:extLst>
      <p:ext uri="{BB962C8B-B14F-4D97-AF65-F5344CB8AC3E}">
        <p14:creationId xmlns:p14="http://schemas.microsoft.com/office/powerpoint/2010/main" val="34461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Both parties have a responsibility for clarity – e.g., if the receiver is not clear it is his/her responsibility to ask questions to gain clarity.</a:t>
            </a:r>
          </a:p>
          <a:p>
            <a:pPr marL="171450" lvl="0" indent="-171450">
              <a:buFont typeface="Arial" panose="020B0604020202020204" pitchFamily="34" charset="0"/>
              <a:buChar char="•"/>
            </a:pPr>
            <a:r>
              <a:rPr lang="en-US" dirty="0"/>
              <a:t>Expectation setting should be a 2-way discussion between the parties involved with a willingness to listen to potential constraints or challenges.</a:t>
            </a:r>
          </a:p>
          <a:p>
            <a:pPr marL="171450" lvl="0" indent="-171450">
              <a:buFont typeface="Arial" panose="020B0604020202020204" pitchFamily="34" charset="0"/>
              <a:buChar char="•"/>
            </a:pPr>
            <a:r>
              <a:rPr lang="en-US" dirty="0"/>
              <a:t>Link expectations to key priorities so that the parties involved can better understand why the expectations are necessary. </a:t>
            </a:r>
          </a:p>
          <a:p>
            <a:endParaRPr lang="en-US" dirty="0"/>
          </a:p>
        </p:txBody>
      </p:sp>
      <p:sp>
        <p:nvSpPr>
          <p:cNvPr id="4" name="Slide Number Placeholder 3"/>
          <p:cNvSpPr>
            <a:spLocks noGrp="1"/>
          </p:cNvSpPr>
          <p:nvPr>
            <p:ph type="sldNum" sz="quarter" idx="5"/>
          </p:nvPr>
        </p:nvSpPr>
        <p:spPr/>
        <p:txBody>
          <a:bodyPr/>
          <a:lstStyle/>
          <a:p>
            <a:fld id="{578B8928-CE51-C248-963C-668A567B7BA1}" type="slidenum">
              <a:rPr lang="en-US" smtClean="0"/>
              <a:t>10</a:t>
            </a:fld>
            <a:endParaRPr lang="en-US"/>
          </a:p>
        </p:txBody>
      </p:sp>
    </p:spTree>
    <p:extLst>
      <p:ext uri="{BB962C8B-B14F-4D97-AF65-F5344CB8AC3E}">
        <p14:creationId xmlns:p14="http://schemas.microsoft.com/office/powerpoint/2010/main" val="196576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5B826C-8C88-064E-9D7A-30C199F5B709}" type="datetime1">
              <a:rPr lang="en-US" smtClean="0"/>
              <a:t>3/25/20</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44009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5DCAC-FFDA-7F42-B9E4-6F1AD627D433}" type="datetime1">
              <a:rPr lang="en-US" smtClean="0"/>
              <a:t>3/25/20</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167948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A1024-C580-B240-B411-6992B124C6DF}" type="datetime1">
              <a:rPr lang="en-US" smtClean="0"/>
              <a:t>3/25/20</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59710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C849AE0-6196-4E48-B884-9B93D11F1C80}"/>
              </a:ext>
            </a:extLst>
          </p:cNvPr>
          <p:cNvCxnSpPr/>
          <p:nvPr userDrawn="1"/>
        </p:nvCxnSpPr>
        <p:spPr>
          <a:xfrm>
            <a:off x="457200" y="6126163"/>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Avenir Book" panose="02000503020000020003" pitchFamily="2" charset="0"/>
              </a:defRPr>
            </a:lvl1pPr>
            <a:lvl2pPr>
              <a:spcBef>
                <a:spcPts val="0"/>
              </a:spcBef>
              <a:spcAft>
                <a:spcPts val="1200"/>
              </a:spcAft>
              <a:defRPr sz="1800">
                <a:latin typeface="Avenir Book" panose="02000503020000020003" pitchFamily="2" charset="0"/>
              </a:defRPr>
            </a:lvl2pPr>
            <a:lvl3pPr>
              <a:spcBef>
                <a:spcPts val="0"/>
              </a:spcBef>
              <a:spcAft>
                <a:spcPts val="1200"/>
              </a:spcAft>
              <a:defRPr sz="1600">
                <a:latin typeface="Avenir Book" panose="02000503020000020003" pitchFamily="2" charset="0"/>
              </a:defRPr>
            </a:lvl3pPr>
            <a:lvl4pPr>
              <a:spcBef>
                <a:spcPts val="0"/>
              </a:spcBef>
              <a:spcAft>
                <a:spcPts val="1200"/>
              </a:spcAft>
              <a:defRPr sz="1400">
                <a:latin typeface="Avenir Book" panose="02000503020000020003" pitchFamily="2" charset="0"/>
              </a:defRPr>
            </a:lvl4pPr>
            <a:lvl5pPr>
              <a:spcBef>
                <a:spcPts val="0"/>
              </a:spcBef>
              <a:spcAft>
                <a:spcPts val="1200"/>
              </a:spcAft>
              <a:defRPr sz="1400">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r>
              <a:rPr lang="en-US" dirty="0"/>
              <a:t>RI Webinar Series</a:t>
            </a:r>
          </a:p>
        </p:txBody>
      </p:sp>
      <p:sp>
        <p:nvSpPr>
          <p:cNvPr id="6" name="Slide Number Placeholder 5"/>
          <p:cNvSpPr>
            <a:spLocks noGrp="1"/>
          </p:cNvSpPr>
          <p:nvPr>
            <p:ph type="sldNum" sz="quarter" idx="12"/>
          </p:nvPr>
        </p:nvSpPr>
        <p:spPr/>
        <p:txBody>
          <a:bodyPr/>
          <a:lstStyle/>
          <a:p>
            <a:r>
              <a:rPr lang="en-US" dirty="0"/>
              <a:t>-</a:t>
            </a:r>
            <a:fld id="{A3773F58-76C6-2547-A1EE-768CC826023F}" type="slidenum">
              <a:rPr lang="en-US" smtClean="0"/>
              <a:t>‹#›</a:t>
            </a:fld>
            <a:r>
              <a:rPr lang="en-US" dirty="0"/>
              <a:t>-</a:t>
            </a:r>
          </a:p>
        </p:txBody>
      </p:sp>
      <p:cxnSp>
        <p:nvCxnSpPr>
          <p:cNvPr id="8" name="Straight Connector 7">
            <a:extLst>
              <a:ext uri="{FF2B5EF4-FFF2-40B4-BE49-F238E27FC236}">
                <a16:creationId xmlns:a16="http://schemas.microsoft.com/office/drawing/2014/main" id="{1C35D15B-E535-7C47-8090-A39E6B9BEF7E}"/>
              </a:ext>
            </a:extLst>
          </p:cNvPr>
          <p:cNvCxnSpPr/>
          <p:nvPr userDrawn="1"/>
        </p:nvCxnSpPr>
        <p:spPr>
          <a:xfrm>
            <a:off x="457200" y="1417638"/>
            <a:ext cx="8229600" cy="0"/>
          </a:xfrm>
          <a:prstGeom prst="line">
            <a:avLst/>
          </a:prstGeom>
        </p:spPr>
        <p:style>
          <a:lnRef idx="2">
            <a:schemeClr val="accent2"/>
          </a:lnRef>
          <a:fillRef idx="0">
            <a:schemeClr val="accent2"/>
          </a:fillRef>
          <a:effectRef idx="1">
            <a:schemeClr val="accent2"/>
          </a:effectRef>
          <a:fontRef idx="minor">
            <a:schemeClr val="tx1"/>
          </a:fontRef>
        </p:style>
      </p:cxnSp>
      <p:sp>
        <p:nvSpPr>
          <p:cNvPr id="9" name="Oval 8">
            <a:extLst>
              <a:ext uri="{FF2B5EF4-FFF2-40B4-BE49-F238E27FC236}">
                <a16:creationId xmlns:a16="http://schemas.microsoft.com/office/drawing/2014/main" id="{B4EC027E-9E52-2F4A-9356-7A8F04E45CD0}"/>
              </a:ext>
            </a:extLst>
          </p:cNvPr>
          <p:cNvSpPr/>
          <p:nvPr userDrawn="1"/>
        </p:nvSpPr>
        <p:spPr>
          <a:xfrm>
            <a:off x="4169734" y="5906278"/>
            <a:ext cx="804532" cy="804894"/>
          </a:xfrm>
          <a:prstGeom prst="ellipse">
            <a:avLst/>
          </a:prstGeom>
          <a:blipFill>
            <a:blip r:embed="rId2"/>
            <a:stretch>
              <a:fillRect/>
            </a:stretch>
          </a:blipFill>
          <a:ln w="50800">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317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EC802-240A-4849-A34D-9A9ACD0D5662}" type="datetime1">
              <a:rPr lang="en-US" smtClean="0"/>
              <a:t>3/25/20</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42277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8A00CD-F00D-924E-B6CF-8686E35C45F5}" type="datetime1">
              <a:rPr lang="en-US" smtClean="0"/>
              <a:t>3/25/20</a:t>
            </a:fld>
            <a:endParaRPr lang="en-US"/>
          </a:p>
        </p:txBody>
      </p:sp>
      <p:sp>
        <p:nvSpPr>
          <p:cNvPr id="6" name="Footer Placeholder 5"/>
          <p:cNvSpPr>
            <a:spLocks noGrp="1"/>
          </p:cNvSpPr>
          <p:nvPr>
            <p:ph type="ftr" sz="quarter" idx="11"/>
          </p:nvPr>
        </p:nvSpPr>
        <p:spPr/>
        <p:txBody>
          <a:bodyPr/>
          <a:lstStyle/>
          <a:p>
            <a:r>
              <a:rPr lang="en-US"/>
              <a:t>RI Webinar Series</a:t>
            </a:r>
          </a:p>
        </p:txBody>
      </p:sp>
      <p:sp>
        <p:nvSpPr>
          <p:cNvPr id="7" name="Slide Number Placeholder 6"/>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402331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8B264D5C-DE93-0047-A75B-618EE0E018EF}"/>
              </a:ext>
            </a:extLst>
          </p:cNvPr>
          <p:cNvCxnSpPr/>
          <p:nvPr userDrawn="1"/>
        </p:nvCxnSpPr>
        <p:spPr>
          <a:xfrm>
            <a:off x="457200" y="6126163"/>
            <a:ext cx="82296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C27966F5-A61C-9E41-BFA3-5EE7400DC77A}"/>
              </a:ext>
            </a:extLst>
          </p:cNvPr>
          <p:cNvCxnSpPr/>
          <p:nvPr userDrawn="1"/>
        </p:nvCxnSpPr>
        <p:spPr>
          <a:xfrm>
            <a:off x="457200" y="1417638"/>
            <a:ext cx="822960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Oval 11">
            <a:extLst>
              <a:ext uri="{FF2B5EF4-FFF2-40B4-BE49-F238E27FC236}">
                <a16:creationId xmlns:a16="http://schemas.microsoft.com/office/drawing/2014/main" id="{63B7896B-1C17-204D-AE39-A762CBB9C1A1}"/>
              </a:ext>
            </a:extLst>
          </p:cNvPr>
          <p:cNvSpPr/>
          <p:nvPr userDrawn="1"/>
        </p:nvSpPr>
        <p:spPr>
          <a:xfrm>
            <a:off x="4169734" y="5906278"/>
            <a:ext cx="804532" cy="804894"/>
          </a:xfrm>
          <a:prstGeom prst="ellipse">
            <a:avLst/>
          </a:prstGeom>
          <a:blipFill>
            <a:blip r:embed="rId2"/>
            <a:stretch>
              <a:fillRect/>
            </a:stretch>
          </a:blipFill>
          <a:ln w="50800">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ooter Placeholder 4">
            <a:extLst>
              <a:ext uri="{FF2B5EF4-FFF2-40B4-BE49-F238E27FC236}">
                <a16:creationId xmlns:a16="http://schemas.microsoft.com/office/drawing/2014/main" id="{8C0FB09F-4A1D-5946-ABD1-8AB38F0E658D}"/>
              </a:ext>
            </a:extLst>
          </p:cNvPr>
          <p:cNvSpPr>
            <a:spLocks noGrp="1"/>
          </p:cNvSpPr>
          <p:nvPr>
            <p:ph type="ftr" sz="quarter" idx="11"/>
          </p:nvPr>
        </p:nvSpPr>
        <p:spPr>
          <a:xfrm>
            <a:off x="457200" y="6356350"/>
            <a:ext cx="2895600" cy="365125"/>
          </a:xfrm>
        </p:spPr>
        <p:txBody>
          <a:bodyPr/>
          <a:lstStyle>
            <a:lvl1pPr algn="l">
              <a:defRPr/>
            </a:lvl1pPr>
          </a:lstStyle>
          <a:p>
            <a:r>
              <a:rPr lang="en-US" dirty="0"/>
              <a:t>RI Webinar Series</a:t>
            </a:r>
          </a:p>
        </p:txBody>
      </p:sp>
      <p:sp>
        <p:nvSpPr>
          <p:cNvPr id="14" name="Slide Number Placeholder 5">
            <a:extLst>
              <a:ext uri="{FF2B5EF4-FFF2-40B4-BE49-F238E27FC236}">
                <a16:creationId xmlns:a16="http://schemas.microsoft.com/office/drawing/2014/main" id="{893A7728-1FD7-554F-A53A-97A069497024}"/>
              </a:ext>
            </a:extLst>
          </p:cNvPr>
          <p:cNvSpPr>
            <a:spLocks noGrp="1"/>
          </p:cNvSpPr>
          <p:nvPr>
            <p:ph type="sldNum" sz="quarter" idx="12"/>
          </p:nvPr>
        </p:nvSpPr>
        <p:spPr>
          <a:xfrm>
            <a:off x="6553200" y="6356350"/>
            <a:ext cx="2133600" cy="365125"/>
          </a:xfrm>
        </p:spPr>
        <p:txBody>
          <a:bodyPr/>
          <a:lstStyle/>
          <a:p>
            <a:r>
              <a:rPr lang="en-US" dirty="0"/>
              <a:t>-</a:t>
            </a:r>
            <a:fld id="{A3773F58-76C6-2547-A1EE-768CC826023F}" type="slidenum">
              <a:rPr lang="en-US" smtClean="0"/>
              <a:t>‹#›</a:t>
            </a:fld>
            <a:r>
              <a:rPr lang="en-US" dirty="0"/>
              <a:t>-</a:t>
            </a:r>
          </a:p>
        </p:txBody>
      </p:sp>
    </p:spTree>
    <p:extLst>
      <p:ext uri="{BB962C8B-B14F-4D97-AF65-F5344CB8AC3E}">
        <p14:creationId xmlns:p14="http://schemas.microsoft.com/office/powerpoint/2010/main" val="2408439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DC89C2-5461-454A-802A-710249A56931}" type="datetime1">
              <a:rPr lang="en-US" smtClean="0"/>
              <a:t>3/25/20</a:t>
            </a:fld>
            <a:endParaRPr lang="en-US"/>
          </a:p>
        </p:txBody>
      </p:sp>
      <p:sp>
        <p:nvSpPr>
          <p:cNvPr id="4" name="Footer Placeholder 3"/>
          <p:cNvSpPr>
            <a:spLocks noGrp="1"/>
          </p:cNvSpPr>
          <p:nvPr>
            <p:ph type="ftr" sz="quarter" idx="11"/>
          </p:nvPr>
        </p:nvSpPr>
        <p:spPr/>
        <p:txBody>
          <a:bodyPr/>
          <a:lstStyle/>
          <a:p>
            <a:r>
              <a:rPr lang="en-US"/>
              <a:t>RI Webinar Series</a:t>
            </a:r>
          </a:p>
        </p:txBody>
      </p:sp>
      <p:sp>
        <p:nvSpPr>
          <p:cNvPr id="5" name="Slide Number Placeholder 4"/>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391448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3E302-6E31-714F-BAAF-04E850B778BF}" type="datetime1">
              <a:rPr lang="en-US" smtClean="0"/>
              <a:t>3/25/20</a:t>
            </a:fld>
            <a:endParaRPr lang="en-US"/>
          </a:p>
        </p:txBody>
      </p:sp>
      <p:sp>
        <p:nvSpPr>
          <p:cNvPr id="3" name="Footer Placeholder 2"/>
          <p:cNvSpPr>
            <a:spLocks noGrp="1"/>
          </p:cNvSpPr>
          <p:nvPr>
            <p:ph type="ftr" sz="quarter" idx="11"/>
          </p:nvPr>
        </p:nvSpPr>
        <p:spPr/>
        <p:txBody>
          <a:bodyPr/>
          <a:lstStyle/>
          <a:p>
            <a:r>
              <a:rPr lang="en-US"/>
              <a:t>RI Webinar Series</a:t>
            </a:r>
          </a:p>
        </p:txBody>
      </p:sp>
      <p:sp>
        <p:nvSpPr>
          <p:cNvPr id="4" name="Slide Number Placeholder 3"/>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11860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BEA369-AA07-144E-A700-90A0154AE8A7}" type="datetime1">
              <a:rPr lang="en-US" smtClean="0"/>
              <a:t>3/25/20</a:t>
            </a:fld>
            <a:endParaRPr lang="en-US"/>
          </a:p>
        </p:txBody>
      </p:sp>
      <p:sp>
        <p:nvSpPr>
          <p:cNvPr id="6" name="Footer Placeholder 5"/>
          <p:cNvSpPr>
            <a:spLocks noGrp="1"/>
          </p:cNvSpPr>
          <p:nvPr>
            <p:ph type="ftr" sz="quarter" idx="11"/>
          </p:nvPr>
        </p:nvSpPr>
        <p:spPr/>
        <p:txBody>
          <a:bodyPr/>
          <a:lstStyle/>
          <a:p>
            <a:r>
              <a:rPr lang="en-US"/>
              <a:t>RI Webinar Series</a:t>
            </a:r>
          </a:p>
        </p:txBody>
      </p:sp>
      <p:sp>
        <p:nvSpPr>
          <p:cNvPr id="7" name="Slide Number Placeholder 6"/>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358341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1AE287-A750-9848-8983-C9D4159BA821}" type="datetime1">
              <a:rPr lang="en-US" smtClean="0"/>
              <a:t>3/25/20</a:t>
            </a:fld>
            <a:endParaRPr lang="en-US"/>
          </a:p>
        </p:txBody>
      </p:sp>
      <p:sp>
        <p:nvSpPr>
          <p:cNvPr id="6" name="Footer Placeholder 5"/>
          <p:cNvSpPr>
            <a:spLocks noGrp="1"/>
          </p:cNvSpPr>
          <p:nvPr>
            <p:ph type="ftr" sz="quarter" idx="11"/>
          </p:nvPr>
        </p:nvSpPr>
        <p:spPr/>
        <p:txBody>
          <a:bodyPr/>
          <a:lstStyle/>
          <a:p>
            <a:r>
              <a:rPr lang="en-US"/>
              <a:t>RI Webinar Series</a:t>
            </a:r>
          </a:p>
        </p:txBody>
      </p:sp>
      <p:sp>
        <p:nvSpPr>
          <p:cNvPr id="7" name="Slide Number Placeholder 6"/>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142734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BD385-4B43-6E4E-8F0F-00F99A9AF6C4}" type="datetime1">
              <a:rPr lang="en-US" smtClean="0"/>
              <a:t>3/25/20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 Webinar Series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73F58-76C6-2547-A1EE-768CC826023F}" type="slidenum">
              <a:rPr lang="en-US" smtClean="0"/>
              <a:t>‹#›</a:t>
            </a:fld>
            <a:endParaRPr lang="en-US"/>
          </a:p>
        </p:txBody>
      </p:sp>
    </p:spTree>
    <p:extLst>
      <p:ext uri="{BB962C8B-B14F-4D97-AF65-F5344CB8AC3E}">
        <p14:creationId xmlns:p14="http://schemas.microsoft.com/office/powerpoint/2010/main" val="32890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relationship-impact.com/team-effectiveness-qui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zoom.us/webinar/register/WN_R-Tv25OlRF6gJKgoK4uAuw" TargetMode="External"/><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mailto:jmcguinness@realationship-impact.com" TargetMode="External"/><Relationship Id="rId2" Type="http://schemas.openxmlformats.org/officeDocument/2006/relationships/hyperlink" Target="http://www.relationship-impact.com/"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mailto:gbrady@relationship-impac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E4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person&#10;&#10;Description automatically generated">
            <a:extLst>
              <a:ext uri="{FF2B5EF4-FFF2-40B4-BE49-F238E27FC236}">
                <a16:creationId xmlns:a16="http://schemas.microsoft.com/office/drawing/2014/main" id="{183A5852-0AFF-2245-9CF9-F55DE60CD60D}"/>
              </a:ext>
            </a:extLst>
          </p:cNvPr>
          <p:cNvPicPr>
            <a:picLocks noChangeAspect="1"/>
          </p:cNvPicPr>
          <p:nvPr/>
        </p:nvPicPr>
        <p:blipFill>
          <a:blip r:embed="rId2"/>
          <a:stretch>
            <a:fillRect/>
          </a:stretch>
        </p:blipFill>
        <p:spPr>
          <a:xfrm>
            <a:off x="1496291" y="857221"/>
            <a:ext cx="6182450" cy="5169506"/>
          </a:xfrm>
          <a:prstGeom prst="rect">
            <a:avLst/>
          </a:prstGeom>
        </p:spPr>
      </p:pic>
      <p:sp>
        <p:nvSpPr>
          <p:cNvPr id="5" name="TextBox 4">
            <a:extLst>
              <a:ext uri="{FF2B5EF4-FFF2-40B4-BE49-F238E27FC236}">
                <a16:creationId xmlns:a16="http://schemas.microsoft.com/office/drawing/2014/main" id="{E9F5AEEF-FAA0-AF4A-9EA1-5332ECF0AB75}"/>
              </a:ext>
            </a:extLst>
          </p:cNvPr>
          <p:cNvSpPr txBox="1"/>
          <p:nvPr/>
        </p:nvSpPr>
        <p:spPr>
          <a:xfrm>
            <a:off x="2260408" y="6438044"/>
            <a:ext cx="4654224" cy="400110"/>
          </a:xfrm>
          <a:prstGeom prst="rect">
            <a:avLst/>
          </a:prstGeom>
          <a:noFill/>
        </p:spPr>
        <p:txBody>
          <a:bodyPr wrap="none" rtlCol="0">
            <a:spAutoFit/>
          </a:bodyPr>
          <a:lstStyle/>
          <a:p>
            <a:pPr algn="ctr"/>
            <a:r>
              <a:rPr lang="en-US" sz="2000" dirty="0">
                <a:solidFill>
                  <a:schemeClr val="bg1"/>
                </a:solidFill>
              </a:rPr>
              <a:t>Today’s webinar will start in a few minutes.</a:t>
            </a:r>
          </a:p>
        </p:txBody>
      </p:sp>
    </p:spTree>
    <p:extLst>
      <p:ext uri="{BB962C8B-B14F-4D97-AF65-F5344CB8AC3E}">
        <p14:creationId xmlns:p14="http://schemas.microsoft.com/office/powerpoint/2010/main" val="3069766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CE6F-8A95-4F47-B066-8C1450722B37}"/>
              </a:ext>
            </a:extLst>
          </p:cNvPr>
          <p:cNvSpPr>
            <a:spLocks noGrp="1"/>
          </p:cNvSpPr>
          <p:nvPr>
            <p:ph type="title"/>
          </p:nvPr>
        </p:nvSpPr>
        <p:spPr/>
        <p:txBody>
          <a:bodyPr/>
          <a:lstStyle/>
          <a:p>
            <a:r>
              <a:rPr lang="en-US" dirty="0"/>
              <a:t>Example Principles</a:t>
            </a:r>
          </a:p>
        </p:txBody>
      </p:sp>
      <p:sp>
        <p:nvSpPr>
          <p:cNvPr id="3" name="Content Placeholder 2">
            <a:extLst>
              <a:ext uri="{FF2B5EF4-FFF2-40B4-BE49-F238E27FC236}">
                <a16:creationId xmlns:a16="http://schemas.microsoft.com/office/drawing/2014/main" id="{E2642DFE-0DED-7047-8C7F-DE2B7C016288}"/>
              </a:ext>
            </a:extLst>
          </p:cNvPr>
          <p:cNvSpPr>
            <a:spLocks noGrp="1"/>
          </p:cNvSpPr>
          <p:nvPr>
            <p:ph idx="1"/>
          </p:nvPr>
        </p:nvSpPr>
        <p:spPr>
          <a:xfrm>
            <a:off x="3768436" y="1600200"/>
            <a:ext cx="4918364" cy="4525963"/>
          </a:xfrm>
        </p:spPr>
        <p:txBody>
          <a:bodyPr>
            <a:normAutofit/>
          </a:bodyPr>
          <a:lstStyle/>
          <a:p>
            <a:pPr lvl="0">
              <a:spcAft>
                <a:spcPts val="2400"/>
              </a:spcAft>
            </a:pPr>
            <a:r>
              <a:rPr lang="en-US" sz="2400" dirty="0"/>
              <a:t>Make the implicit, explicit.</a:t>
            </a:r>
          </a:p>
          <a:p>
            <a:pPr lvl="0">
              <a:spcAft>
                <a:spcPts val="2400"/>
              </a:spcAft>
            </a:pPr>
            <a:r>
              <a:rPr lang="en-US" sz="2400" dirty="0"/>
              <a:t>Both parties have a responsibility for clarity.</a:t>
            </a:r>
          </a:p>
          <a:p>
            <a:pPr lvl="0">
              <a:spcAft>
                <a:spcPts val="2400"/>
              </a:spcAft>
            </a:pPr>
            <a:r>
              <a:rPr lang="en-US" sz="2400" dirty="0"/>
              <a:t>Expectation setting should be a 2-way discussion.</a:t>
            </a:r>
          </a:p>
          <a:p>
            <a:pPr lvl="0">
              <a:spcAft>
                <a:spcPts val="2400"/>
              </a:spcAft>
            </a:pPr>
            <a:r>
              <a:rPr lang="en-US" sz="2400" dirty="0"/>
              <a:t>Link expectations to key priorities.</a:t>
            </a:r>
          </a:p>
        </p:txBody>
      </p:sp>
      <p:sp>
        <p:nvSpPr>
          <p:cNvPr id="4" name="Footer Placeholder 3">
            <a:extLst>
              <a:ext uri="{FF2B5EF4-FFF2-40B4-BE49-F238E27FC236}">
                <a16:creationId xmlns:a16="http://schemas.microsoft.com/office/drawing/2014/main" id="{2650BC0D-1879-6144-85CB-B7E5183D3EF5}"/>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F95A4020-874C-9746-B0F8-EDEFCE4DDE18}"/>
              </a:ext>
            </a:extLst>
          </p:cNvPr>
          <p:cNvSpPr>
            <a:spLocks noGrp="1"/>
          </p:cNvSpPr>
          <p:nvPr>
            <p:ph type="sldNum" sz="quarter" idx="12"/>
          </p:nvPr>
        </p:nvSpPr>
        <p:spPr/>
        <p:txBody>
          <a:bodyPr/>
          <a:lstStyle/>
          <a:p>
            <a:r>
              <a:rPr lang="en-US"/>
              <a:t>-</a:t>
            </a:r>
            <a:fld id="{A3773F58-76C6-2547-A1EE-768CC826023F}" type="slidenum">
              <a:rPr lang="en-US" smtClean="0"/>
              <a:t>10</a:t>
            </a:fld>
            <a:r>
              <a:rPr lang="en-US"/>
              <a:t>-</a:t>
            </a:r>
            <a:endParaRPr lang="en-US" dirty="0"/>
          </a:p>
        </p:txBody>
      </p:sp>
      <p:pic>
        <p:nvPicPr>
          <p:cNvPr id="7" name="Picture 6" descr="A picture containing object, clock&#10;&#10;Description automatically generated">
            <a:extLst>
              <a:ext uri="{FF2B5EF4-FFF2-40B4-BE49-F238E27FC236}">
                <a16:creationId xmlns:a16="http://schemas.microsoft.com/office/drawing/2014/main" id="{6489CB1E-6D09-6A4C-A735-749AF8EF7A16}"/>
              </a:ext>
            </a:extLst>
          </p:cNvPr>
          <p:cNvPicPr>
            <a:picLocks noChangeAspect="1"/>
          </p:cNvPicPr>
          <p:nvPr/>
        </p:nvPicPr>
        <p:blipFill>
          <a:blip r:embed="rId3"/>
          <a:stretch>
            <a:fillRect/>
          </a:stretch>
        </p:blipFill>
        <p:spPr>
          <a:xfrm>
            <a:off x="457200" y="1730663"/>
            <a:ext cx="3098800" cy="2260600"/>
          </a:xfrm>
          <a:prstGeom prst="rect">
            <a:avLst/>
          </a:prstGeom>
        </p:spPr>
      </p:pic>
    </p:spTree>
    <p:extLst>
      <p:ext uri="{BB962C8B-B14F-4D97-AF65-F5344CB8AC3E}">
        <p14:creationId xmlns:p14="http://schemas.microsoft.com/office/powerpoint/2010/main" val="3437685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B637-EE4D-414E-A668-0A1E47847B08}"/>
              </a:ext>
            </a:extLst>
          </p:cNvPr>
          <p:cNvSpPr>
            <a:spLocks noGrp="1"/>
          </p:cNvSpPr>
          <p:nvPr>
            <p:ph type="title"/>
          </p:nvPr>
        </p:nvSpPr>
        <p:spPr/>
        <p:txBody>
          <a:bodyPr/>
          <a:lstStyle/>
          <a:p>
            <a:r>
              <a:rPr lang="en-US" dirty="0"/>
              <a:t>Complimentary Assessment</a:t>
            </a:r>
          </a:p>
        </p:txBody>
      </p:sp>
      <p:sp>
        <p:nvSpPr>
          <p:cNvPr id="4" name="Footer Placeholder 3">
            <a:extLst>
              <a:ext uri="{FF2B5EF4-FFF2-40B4-BE49-F238E27FC236}">
                <a16:creationId xmlns:a16="http://schemas.microsoft.com/office/drawing/2014/main" id="{04CC1535-D954-9344-941F-D32D0F3DDED9}"/>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18661FD0-9B3D-A34D-979F-A6EA1C5C3D6D}"/>
              </a:ext>
            </a:extLst>
          </p:cNvPr>
          <p:cNvSpPr>
            <a:spLocks noGrp="1"/>
          </p:cNvSpPr>
          <p:nvPr>
            <p:ph type="sldNum" sz="quarter" idx="12"/>
          </p:nvPr>
        </p:nvSpPr>
        <p:spPr/>
        <p:txBody>
          <a:bodyPr/>
          <a:lstStyle/>
          <a:p>
            <a:r>
              <a:rPr lang="en-US"/>
              <a:t>-</a:t>
            </a:r>
            <a:fld id="{A3773F58-76C6-2547-A1EE-768CC826023F}" type="slidenum">
              <a:rPr lang="en-US" smtClean="0"/>
              <a:t>11</a:t>
            </a:fld>
            <a:r>
              <a:rPr lang="en-US"/>
              <a:t>-</a:t>
            </a:r>
            <a:endParaRPr lang="en-US" dirty="0"/>
          </a:p>
        </p:txBody>
      </p:sp>
      <p:pic>
        <p:nvPicPr>
          <p:cNvPr id="8" name="Picture 7" descr="A screenshot of a person&#10;&#10;Description automatically generated">
            <a:hlinkClick r:id="rId2"/>
            <a:extLst>
              <a:ext uri="{FF2B5EF4-FFF2-40B4-BE49-F238E27FC236}">
                <a16:creationId xmlns:a16="http://schemas.microsoft.com/office/drawing/2014/main" id="{7E89B4D3-6AC3-F348-979A-F218ECEE0244}"/>
              </a:ext>
            </a:extLst>
          </p:cNvPr>
          <p:cNvPicPr>
            <a:picLocks noChangeAspect="1"/>
          </p:cNvPicPr>
          <p:nvPr/>
        </p:nvPicPr>
        <p:blipFill rotWithShape="1">
          <a:blip r:embed="rId3"/>
          <a:srcRect l="3352" t="3244" r="1855" b="3011"/>
          <a:stretch/>
        </p:blipFill>
        <p:spPr>
          <a:xfrm>
            <a:off x="1496289" y="1579415"/>
            <a:ext cx="6137564" cy="4003964"/>
          </a:xfrm>
          <a:prstGeom prst="rect">
            <a:avLst/>
          </a:prstGeom>
        </p:spPr>
      </p:pic>
    </p:spTree>
    <p:extLst>
      <p:ext uri="{BB962C8B-B14F-4D97-AF65-F5344CB8AC3E}">
        <p14:creationId xmlns:p14="http://schemas.microsoft.com/office/powerpoint/2010/main" val="67883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585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5">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8" name="Freeform: Shape 17">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Rectangle 9">
            <a:hlinkClick r:id="rId3"/>
            <a:extLst>
              <a:ext uri="{FF2B5EF4-FFF2-40B4-BE49-F238E27FC236}">
                <a16:creationId xmlns:a16="http://schemas.microsoft.com/office/drawing/2014/main" id="{B081F99B-5AF9-CE45-A6CD-072D22F53656}"/>
              </a:ext>
            </a:extLst>
          </p:cNvPr>
          <p:cNvSpPr/>
          <p:nvPr/>
        </p:nvSpPr>
        <p:spPr>
          <a:xfrm>
            <a:off x="2562726" y="5841710"/>
            <a:ext cx="3994485" cy="424206"/>
          </a:xfrm>
          <a:prstGeom prst="rect">
            <a:avLst/>
          </a:prstGeom>
          <a:solidFill>
            <a:srgbClr val="72A492"/>
          </a:solidFill>
          <a:ln>
            <a:solidFill>
              <a:srgbClr val="72A49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REGISTER for April 29</a:t>
            </a:r>
            <a:r>
              <a:rPr lang="en-US" baseline="30000" dirty="0"/>
              <a:t>th</a:t>
            </a:r>
            <a:r>
              <a:rPr lang="en-US" dirty="0"/>
              <a:t> Webinar</a:t>
            </a:r>
          </a:p>
        </p:txBody>
      </p:sp>
      <p:pic>
        <p:nvPicPr>
          <p:cNvPr id="3" name="Picture 2" descr="A screenshot of a video game&#10;&#10;Description automatically generated">
            <a:extLst>
              <a:ext uri="{FF2B5EF4-FFF2-40B4-BE49-F238E27FC236}">
                <a16:creationId xmlns:a16="http://schemas.microsoft.com/office/drawing/2014/main" id="{925A0293-AD5D-D841-B411-67382A5420E2}"/>
              </a:ext>
            </a:extLst>
          </p:cNvPr>
          <p:cNvPicPr>
            <a:picLocks noChangeAspect="1"/>
          </p:cNvPicPr>
          <p:nvPr/>
        </p:nvPicPr>
        <p:blipFill>
          <a:blip r:embed="rId4"/>
          <a:stretch>
            <a:fillRect/>
          </a:stretch>
        </p:blipFill>
        <p:spPr>
          <a:xfrm>
            <a:off x="1482434" y="594137"/>
            <a:ext cx="5870724" cy="4908855"/>
          </a:xfrm>
          <a:prstGeom prst="rect">
            <a:avLst/>
          </a:prstGeom>
        </p:spPr>
      </p:pic>
    </p:spTree>
    <p:extLst>
      <p:ext uri="{BB962C8B-B14F-4D97-AF65-F5344CB8AC3E}">
        <p14:creationId xmlns:p14="http://schemas.microsoft.com/office/powerpoint/2010/main" val="346671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9D22-609F-4B48-9357-E59C03359E94}"/>
              </a:ext>
            </a:extLst>
          </p:cNvPr>
          <p:cNvSpPr>
            <a:spLocks noGrp="1"/>
          </p:cNvSpPr>
          <p:nvPr>
            <p:ph type="title"/>
          </p:nvPr>
        </p:nvSpPr>
        <p:spPr/>
        <p:txBody>
          <a:bodyPr>
            <a:normAutofit/>
          </a:bodyPr>
          <a:lstStyle/>
          <a:p>
            <a:r>
              <a:rPr lang="en-US" dirty="0"/>
              <a:t>Relationship Impact, LLC</a:t>
            </a:r>
            <a:br>
              <a:rPr lang="en-US" dirty="0"/>
            </a:br>
            <a:r>
              <a:rPr lang="en-US" sz="1800" dirty="0">
                <a:hlinkClick r:id="rId2"/>
              </a:rPr>
              <a:t>www.relationship-impact.com</a:t>
            </a:r>
            <a:endParaRPr lang="en-US" dirty="0"/>
          </a:p>
        </p:txBody>
      </p:sp>
      <p:sp>
        <p:nvSpPr>
          <p:cNvPr id="4" name="Footer Placeholder 3">
            <a:extLst>
              <a:ext uri="{FF2B5EF4-FFF2-40B4-BE49-F238E27FC236}">
                <a16:creationId xmlns:a16="http://schemas.microsoft.com/office/drawing/2014/main" id="{462584BD-E6E1-C144-A357-AA15301A9821}"/>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CDF0902E-0D5D-7940-AFE5-0FD0F09E32C3}"/>
              </a:ext>
            </a:extLst>
          </p:cNvPr>
          <p:cNvSpPr>
            <a:spLocks noGrp="1"/>
          </p:cNvSpPr>
          <p:nvPr>
            <p:ph type="sldNum" sz="quarter" idx="12"/>
          </p:nvPr>
        </p:nvSpPr>
        <p:spPr/>
        <p:txBody>
          <a:bodyPr/>
          <a:lstStyle/>
          <a:p>
            <a:r>
              <a:rPr lang="en-US"/>
              <a:t>-</a:t>
            </a:r>
            <a:fld id="{A3773F58-76C6-2547-A1EE-768CC826023F}" type="slidenum">
              <a:rPr lang="en-US" smtClean="0"/>
              <a:t>13</a:t>
            </a:fld>
            <a:r>
              <a:rPr lang="en-US"/>
              <a:t>-</a:t>
            </a:r>
            <a:endParaRPr lang="en-US" dirty="0"/>
          </a:p>
        </p:txBody>
      </p:sp>
      <p:sp>
        <p:nvSpPr>
          <p:cNvPr id="6" name="Subtitle 2">
            <a:extLst>
              <a:ext uri="{FF2B5EF4-FFF2-40B4-BE49-F238E27FC236}">
                <a16:creationId xmlns:a16="http://schemas.microsoft.com/office/drawing/2014/main" id="{9D969FCE-6443-7248-8C6B-5955FA30EF00}"/>
              </a:ext>
            </a:extLst>
          </p:cNvPr>
          <p:cNvSpPr txBox="1">
            <a:spLocks/>
          </p:cNvSpPr>
          <p:nvPr/>
        </p:nvSpPr>
        <p:spPr>
          <a:xfrm>
            <a:off x="4572120" y="2078074"/>
            <a:ext cx="4031518" cy="17526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sng" strike="noStrike" kern="1200" cap="none" spc="0" normalizeH="0" baseline="0" noProof="0" dirty="0">
                <a:ln>
                  <a:noFill/>
                </a:ln>
                <a:solidFill>
                  <a:srgbClr val="BC6D50"/>
                </a:solidFill>
                <a:effectLst/>
                <a:uLnTx/>
                <a:uFillTx/>
                <a:latin typeface="+mn-lt"/>
                <a:ea typeface="+mn-ea"/>
                <a:cs typeface="+mn-cs"/>
              </a:rPr>
              <a:t>East Coast – Jack McGuinness</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rPr>
              <a:t>5905 </a:t>
            </a:r>
            <a:r>
              <a:rPr kumimoji="0" lang="en-US" sz="1600" b="0" i="0" u="none" strike="noStrike" kern="1200" cap="none" spc="0" normalizeH="0" baseline="0" noProof="0" dirty="0" err="1">
                <a:ln>
                  <a:noFill/>
                </a:ln>
                <a:solidFill>
                  <a:srgbClr val="BC6D50"/>
                </a:solidFill>
                <a:effectLst/>
                <a:uLnTx/>
                <a:uFillTx/>
                <a:latin typeface="+mn-lt"/>
                <a:ea typeface="+mn-ea"/>
                <a:cs typeface="+mn-cs"/>
              </a:rPr>
              <a:t>Ramsgate</a:t>
            </a:r>
            <a:r>
              <a:rPr kumimoji="0" lang="en-US" sz="1600" b="0" i="0" u="none" strike="noStrike" kern="1200" cap="none" spc="0" normalizeH="0" baseline="0" noProof="0" dirty="0">
                <a:ln>
                  <a:noFill/>
                </a:ln>
                <a:solidFill>
                  <a:srgbClr val="BC6D50"/>
                </a:solidFill>
                <a:effectLst/>
                <a:uLnTx/>
                <a:uFillTx/>
                <a:latin typeface="+mn-lt"/>
                <a:ea typeface="+mn-ea"/>
                <a:cs typeface="+mn-cs"/>
              </a:rPr>
              <a:t> Road</a:t>
            </a: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rPr>
              <a:t>Bethesda, MD  20816</a:t>
            </a: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rPr>
              <a:t>301-785-9731</a:t>
            </a: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hlinkClick r:id="rId3"/>
              </a:rPr>
              <a:t>jmcguinness@relationship-impact.com</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p:txBody>
      </p:sp>
      <p:sp>
        <p:nvSpPr>
          <p:cNvPr id="8" name="Subtitle 2">
            <a:extLst>
              <a:ext uri="{FF2B5EF4-FFF2-40B4-BE49-F238E27FC236}">
                <a16:creationId xmlns:a16="http://schemas.microsoft.com/office/drawing/2014/main" id="{FF0937CD-20FA-4946-8944-56B852B98DCF}"/>
              </a:ext>
            </a:extLst>
          </p:cNvPr>
          <p:cNvSpPr txBox="1">
            <a:spLocks/>
          </p:cNvSpPr>
          <p:nvPr/>
        </p:nvSpPr>
        <p:spPr>
          <a:xfrm>
            <a:off x="4572120" y="3830674"/>
            <a:ext cx="4031518" cy="17526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sng" strike="noStrike" kern="1200" cap="none" spc="0" normalizeH="0" baseline="0" noProof="0" dirty="0">
                <a:ln>
                  <a:noFill/>
                </a:ln>
                <a:solidFill>
                  <a:srgbClr val="BC6D50"/>
                </a:solidFill>
                <a:effectLst/>
                <a:uLnTx/>
                <a:uFillTx/>
                <a:latin typeface="+mn-lt"/>
                <a:ea typeface="+mn-ea"/>
                <a:cs typeface="+mn-cs"/>
              </a:rPr>
              <a:t>West Coast – Gil Brady</a:t>
            </a:r>
          </a:p>
          <a:p>
            <a:pPr lvl="0">
              <a:spcBef>
                <a:spcPct val="20000"/>
              </a:spcBef>
            </a:pPr>
            <a:r>
              <a:rPr lang="en-US" sz="1600" dirty="0">
                <a:solidFill>
                  <a:srgbClr val="BC6D50"/>
                </a:solidFill>
              </a:rPr>
              <a:t>700 Balboa Ave</a:t>
            </a:r>
          </a:p>
          <a:p>
            <a:pPr lvl="0">
              <a:spcBef>
                <a:spcPct val="20000"/>
              </a:spcBef>
            </a:pPr>
            <a:r>
              <a:rPr lang="en-US" sz="1600" dirty="0">
                <a:solidFill>
                  <a:srgbClr val="BC6D50"/>
                </a:solidFill>
              </a:rPr>
              <a:t>Coronado CA 92118</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lvl="0">
              <a:spcBef>
                <a:spcPct val="20000"/>
              </a:spcBef>
            </a:pPr>
            <a:r>
              <a:rPr lang="en-US" sz="1600" dirty="0">
                <a:solidFill>
                  <a:srgbClr val="BC6D50"/>
                </a:solidFill>
              </a:rPr>
              <a:t>703-431-7486</a:t>
            </a:r>
          </a:p>
          <a:p>
            <a:pPr lvl="0">
              <a:spcBef>
                <a:spcPct val="20000"/>
              </a:spcBef>
            </a:pPr>
            <a:r>
              <a:rPr kumimoji="0" lang="en-US" sz="1600" b="0" i="0" u="none" strike="noStrike" kern="1200" cap="none" spc="0" normalizeH="0" baseline="0" noProof="0" dirty="0">
                <a:ln>
                  <a:noFill/>
                </a:ln>
                <a:solidFill>
                  <a:srgbClr val="BC6D50"/>
                </a:solidFill>
                <a:effectLst/>
                <a:uLnTx/>
                <a:uFillTx/>
                <a:latin typeface="+mn-lt"/>
                <a:ea typeface="+mn-ea"/>
                <a:cs typeface="+mn-cs"/>
                <a:hlinkClick r:id="rId4"/>
              </a:rPr>
              <a:t>gbrady@relationship-impact.com</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lvl="0">
              <a:spcBef>
                <a:spcPct val="20000"/>
              </a:spcBef>
            </a:pP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p:txBody>
      </p:sp>
      <p:pic>
        <p:nvPicPr>
          <p:cNvPr id="9" name="Picture 8">
            <a:extLst>
              <a:ext uri="{FF2B5EF4-FFF2-40B4-BE49-F238E27FC236}">
                <a16:creationId xmlns:a16="http://schemas.microsoft.com/office/drawing/2014/main" id="{24AA07FE-2A32-E842-8540-3F9B0414AC7C}"/>
              </a:ext>
            </a:extLst>
          </p:cNvPr>
          <p:cNvPicPr>
            <a:picLocks noChangeAspect="1"/>
          </p:cNvPicPr>
          <p:nvPr/>
        </p:nvPicPr>
        <p:blipFill>
          <a:blip r:embed="rId5"/>
          <a:stretch>
            <a:fillRect/>
          </a:stretch>
        </p:blipFill>
        <p:spPr>
          <a:xfrm>
            <a:off x="2686170" y="4065624"/>
            <a:ext cx="1885950" cy="1228725"/>
          </a:xfrm>
          <a:prstGeom prst="rect">
            <a:avLst/>
          </a:prstGeom>
        </p:spPr>
      </p:pic>
      <p:pic>
        <p:nvPicPr>
          <p:cNvPr id="10" name="Picture 9">
            <a:extLst>
              <a:ext uri="{FF2B5EF4-FFF2-40B4-BE49-F238E27FC236}">
                <a16:creationId xmlns:a16="http://schemas.microsoft.com/office/drawing/2014/main" id="{3FB61CD7-6044-E94E-8526-F778F9F5EF77}"/>
              </a:ext>
            </a:extLst>
          </p:cNvPr>
          <p:cNvPicPr>
            <a:picLocks noChangeAspect="1"/>
          </p:cNvPicPr>
          <p:nvPr/>
        </p:nvPicPr>
        <p:blipFill>
          <a:blip r:embed="rId6"/>
          <a:stretch>
            <a:fillRect/>
          </a:stretch>
        </p:blipFill>
        <p:spPr>
          <a:xfrm>
            <a:off x="2686170" y="2326148"/>
            <a:ext cx="1885950" cy="1215601"/>
          </a:xfrm>
          <a:prstGeom prst="rect">
            <a:avLst/>
          </a:prstGeom>
        </p:spPr>
      </p:pic>
    </p:spTree>
    <p:extLst>
      <p:ext uri="{BB962C8B-B14F-4D97-AF65-F5344CB8AC3E}">
        <p14:creationId xmlns:p14="http://schemas.microsoft.com/office/powerpoint/2010/main" val="122614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192E-58BE-1041-A756-A464DA8239FA}"/>
              </a:ext>
            </a:extLst>
          </p:cNvPr>
          <p:cNvSpPr>
            <a:spLocks noGrp="1"/>
          </p:cNvSpPr>
          <p:nvPr>
            <p:ph type="title"/>
          </p:nvPr>
        </p:nvSpPr>
        <p:spPr/>
        <p:txBody>
          <a:bodyPr/>
          <a:lstStyle/>
          <a:p>
            <a:r>
              <a:rPr lang="en-US" dirty="0"/>
              <a:t>The Challenge</a:t>
            </a:r>
          </a:p>
        </p:txBody>
      </p:sp>
      <p:sp>
        <p:nvSpPr>
          <p:cNvPr id="3" name="Content Placeholder 2">
            <a:extLst>
              <a:ext uri="{FF2B5EF4-FFF2-40B4-BE49-F238E27FC236}">
                <a16:creationId xmlns:a16="http://schemas.microsoft.com/office/drawing/2014/main" id="{94E4B1C3-9523-7242-8279-4429557229A2}"/>
              </a:ext>
            </a:extLst>
          </p:cNvPr>
          <p:cNvSpPr>
            <a:spLocks noGrp="1"/>
          </p:cNvSpPr>
          <p:nvPr>
            <p:ph idx="1"/>
          </p:nvPr>
        </p:nvSpPr>
        <p:spPr>
          <a:xfrm>
            <a:off x="2022764" y="1600200"/>
            <a:ext cx="6664036" cy="1356591"/>
          </a:xfrm>
        </p:spPr>
        <p:txBody>
          <a:bodyPr/>
          <a:lstStyle/>
          <a:p>
            <a:pPr marL="0" indent="0">
              <a:buNone/>
            </a:pPr>
            <a:r>
              <a:rPr lang="en-US" dirty="0"/>
              <a:t>Poor expectations hands down the most frustrating quality they have experienced in their managers. </a:t>
            </a:r>
          </a:p>
        </p:txBody>
      </p:sp>
      <p:sp>
        <p:nvSpPr>
          <p:cNvPr id="4" name="Footer Placeholder 3">
            <a:extLst>
              <a:ext uri="{FF2B5EF4-FFF2-40B4-BE49-F238E27FC236}">
                <a16:creationId xmlns:a16="http://schemas.microsoft.com/office/drawing/2014/main" id="{161C3DC7-626C-5647-A865-01AA33931672}"/>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2266AD0B-97C9-5C44-9C56-C33C1E15869F}"/>
              </a:ext>
            </a:extLst>
          </p:cNvPr>
          <p:cNvSpPr>
            <a:spLocks noGrp="1"/>
          </p:cNvSpPr>
          <p:nvPr>
            <p:ph type="sldNum" sz="quarter" idx="12"/>
          </p:nvPr>
        </p:nvSpPr>
        <p:spPr/>
        <p:txBody>
          <a:bodyPr/>
          <a:lstStyle/>
          <a:p>
            <a:r>
              <a:rPr lang="en-US"/>
              <a:t>-</a:t>
            </a:r>
            <a:fld id="{A3773F58-76C6-2547-A1EE-768CC826023F}" type="slidenum">
              <a:rPr lang="en-US" smtClean="0"/>
              <a:t>2</a:t>
            </a:fld>
            <a:r>
              <a:rPr lang="en-US"/>
              <a:t>-</a:t>
            </a:r>
            <a:endParaRPr lang="en-US" dirty="0"/>
          </a:p>
        </p:txBody>
      </p:sp>
      <p:pic>
        <p:nvPicPr>
          <p:cNvPr id="7" name="Picture 6" descr="A picture containing drawing&#10;&#10;Description automatically generated">
            <a:extLst>
              <a:ext uri="{FF2B5EF4-FFF2-40B4-BE49-F238E27FC236}">
                <a16:creationId xmlns:a16="http://schemas.microsoft.com/office/drawing/2014/main" id="{2DFCCC92-ABAD-3846-ACAB-9233DEFF4699}"/>
              </a:ext>
            </a:extLst>
          </p:cNvPr>
          <p:cNvPicPr>
            <a:picLocks noChangeAspect="1"/>
          </p:cNvPicPr>
          <p:nvPr/>
        </p:nvPicPr>
        <p:blipFill>
          <a:blip r:embed="rId2"/>
          <a:stretch>
            <a:fillRect/>
          </a:stretch>
        </p:blipFill>
        <p:spPr>
          <a:xfrm>
            <a:off x="488779" y="1600200"/>
            <a:ext cx="1416221" cy="135659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E0F7E7EC-A78D-1547-9C87-1228B50BDA98}"/>
              </a:ext>
            </a:extLst>
          </p:cNvPr>
          <p:cNvPicPr>
            <a:picLocks noChangeAspect="1"/>
          </p:cNvPicPr>
          <p:nvPr/>
        </p:nvPicPr>
        <p:blipFill>
          <a:blip r:embed="rId3"/>
          <a:stretch>
            <a:fillRect/>
          </a:stretch>
        </p:blipFill>
        <p:spPr>
          <a:xfrm>
            <a:off x="488779" y="3863181"/>
            <a:ext cx="1375641" cy="1308966"/>
          </a:xfrm>
          <a:prstGeom prst="rect">
            <a:avLst/>
          </a:prstGeom>
        </p:spPr>
      </p:pic>
      <p:sp>
        <p:nvSpPr>
          <p:cNvPr id="10" name="Content Placeholder 2">
            <a:extLst>
              <a:ext uri="{FF2B5EF4-FFF2-40B4-BE49-F238E27FC236}">
                <a16:creationId xmlns:a16="http://schemas.microsoft.com/office/drawing/2014/main" id="{581B26DD-F624-BC49-AB01-A07CF56AA561}"/>
              </a:ext>
            </a:extLst>
          </p:cNvPr>
          <p:cNvSpPr txBox="1">
            <a:spLocks/>
          </p:cNvSpPr>
          <p:nvPr/>
        </p:nvSpPr>
        <p:spPr>
          <a:xfrm>
            <a:off x="2022764" y="3845973"/>
            <a:ext cx="6664036" cy="1356591"/>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1200"/>
              </a:spcAft>
              <a:buFont typeface="Arial"/>
              <a:buChar char="•"/>
              <a:defRPr sz="2000" kern="1200">
                <a:solidFill>
                  <a:schemeClr val="tx1"/>
                </a:solidFill>
                <a:latin typeface="Avenir Book" panose="02000503020000020003" pitchFamily="2" charset="0"/>
                <a:ea typeface="+mn-ea"/>
                <a:cs typeface="+mn-cs"/>
              </a:defRPr>
            </a:lvl1pPr>
            <a:lvl2pPr marL="742950" indent="-285750" algn="l" defTabSz="457200" rtl="0" eaLnBrk="1" latinLnBrk="0" hangingPunct="1">
              <a:spcBef>
                <a:spcPts val="0"/>
              </a:spcBef>
              <a:spcAft>
                <a:spcPts val="1200"/>
              </a:spcAft>
              <a:buFont typeface="Arial"/>
              <a:buChar char="–"/>
              <a:defRPr sz="1800" kern="1200">
                <a:solidFill>
                  <a:schemeClr val="tx1"/>
                </a:solidFill>
                <a:latin typeface="Avenir Book" panose="02000503020000020003" pitchFamily="2" charset="0"/>
                <a:ea typeface="+mn-ea"/>
                <a:cs typeface="+mn-cs"/>
              </a:defRPr>
            </a:lvl2pPr>
            <a:lvl3pPr marL="1143000" indent="-228600" algn="l" defTabSz="457200" rtl="0" eaLnBrk="1" latinLnBrk="0" hangingPunct="1">
              <a:spcBef>
                <a:spcPts val="0"/>
              </a:spcBef>
              <a:spcAft>
                <a:spcPts val="1200"/>
              </a:spcAft>
              <a:buFont typeface="Arial"/>
              <a:buChar char="•"/>
              <a:defRPr sz="1600" kern="1200">
                <a:solidFill>
                  <a:schemeClr val="tx1"/>
                </a:solidFill>
                <a:latin typeface="Avenir Book" panose="02000503020000020003" pitchFamily="2" charset="0"/>
                <a:ea typeface="+mn-ea"/>
                <a:cs typeface="+mn-cs"/>
              </a:defRPr>
            </a:lvl3pPr>
            <a:lvl4pPr marL="1600200" indent="-228600" algn="l" defTabSz="457200" rtl="0" eaLnBrk="1" latinLnBrk="0" hangingPunct="1">
              <a:spcBef>
                <a:spcPts val="0"/>
              </a:spcBef>
              <a:spcAft>
                <a:spcPts val="1200"/>
              </a:spcAft>
              <a:buFont typeface="Arial"/>
              <a:buChar char="–"/>
              <a:defRPr sz="1400" kern="1200">
                <a:solidFill>
                  <a:schemeClr val="tx1"/>
                </a:solidFill>
                <a:latin typeface="Avenir Book" panose="02000503020000020003" pitchFamily="2" charset="0"/>
                <a:ea typeface="+mn-ea"/>
                <a:cs typeface="+mn-cs"/>
              </a:defRPr>
            </a:lvl4pPr>
            <a:lvl5pPr marL="2057400" indent="-228600" algn="l" defTabSz="457200" rtl="0" eaLnBrk="1" latinLnBrk="0" hangingPunct="1">
              <a:spcBef>
                <a:spcPts val="0"/>
              </a:spcBef>
              <a:spcAft>
                <a:spcPts val="1200"/>
              </a:spcAft>
              <a:buFont typeface="Arial"/>
              <a:buChar char="»"/>
              <a:defRPr sz="1400" kern="1200">
                <a:solidFill>
                  <a:schemeClr val="tx1"/>
                </a:solidFill>
                <a:latin typeface="Avenir Book" panose="02000503020000020003"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Only about half of all workers strongly indicate that they know what is expected of them. </a:t>
            </a:r>
          </a:p>
        </p:txBody>
      </p:sp>
    </p:spTree>
    <p:extLst>
      <p:ext uri="{BB962C8B-B14F-4D97-AF65-F5344CB8AC3E}">
        <p14:creationId xmlns:p14="http://schemas.microsoft.com/office/powerpoint/2010/main" val="236320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2C5D-6835-0544-B3F2-1AF61E5FE7FE}"/>
              </a:ext>
            </a:extLst>
          </p:cNvPr>
          <p:cNvSpPr>
            <a:spLocks noGrp="1"/>
          </p:cNvSpPr>
          <p:nvPr>
            <p:ph type="title"/>
          </p:nvPr>
        </p:nvSpPr>
        <p:spPr/>
        <p:txBody>
          <a:bodyPr/>
          <a:lstStyle/>
          <a:p>
            <a:r>
              <a:rPr lang="en-US" dirty="0"/>
              <a:t>A few scenarios…</a:t>
            </a:r>
          </a:p>
        </p:txBody>
      </p:sp>
      <p:graphicFrame>
        <p:nvGraphicFramePr>
          <p:cNvPr id="6" name="Content Placeholder 5">
            <a:extLst>
              <a:ext uri="{FF2B5EF4-FFF2-40B4-BE49-F238E27FC236}">
                <a16:creationId xmlns:a16="http://schemas.microsoft.com/office/drawing/2014/main" id="{993A0C74-CBDD-9147-BAD9-BC72C53311EF}"/>
              </a:ext>
            </a:extLst>
          </p:cNvPr>
          <p:cNvGraphicFramePr>
            <a:graphicFrameLocks noGrp="1"/>
          </p:cNvGraphicFramePr>
          <p:nvPr>
            <p:ph idx="1"/>
            <p:extLst>
              <p:ext uri="{D42A27DB-BD31-4B8C-83A1-F6EECF244321}">
                <p14:modId xmlns:p14="http://schemas.microsoft.com/office/powerpoint/2010/main" val="4063339158"/>
              </p:ext>
            </p:extLst>
          </p:nvPr>
        </p:nvGraphicFramePr>
        <p:xfrm>
          <a:off x="152400" y="1600201"/>
          <a:ext cx="8756073" cy="4149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07FEFB58-36A4-D34F-8302-5B2150B6A40E}"/>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F99ECAFD-BDF1-3C43-B13E-EB6B0F99635D}"/>
              </a:ext>
            </a:extLst>
          </p:cNvPr>
          <p:cNvSpPr>
            <a:spLocks noGrp="1"/>
          </p:cNvSpPr>
          <p:nvPr>
            <p:ph type="sldNum" sz="quarter" idx="12"/>
          </p:nvPr>
        </p:nvSpPr>
        <p:spPr/>
        <p:txBody>
          <a:bodyPr/>
          <a:lstStyle/>
          <a:p>
            <a:r>
              <a:rPr lang="en-US"/>
              <a:t>-</a:t>
            </a:r>
            <a:fld id="{A3773F58-76C6-2547-A1EE-768CC826023F}" type="slidenum">
              <a:rPr lang="en-US" smtClean="0"/>
              <a:t>3</a:t>
            </a:fld>
            <a:r>
              <a:rPr lang="en-US"/>
              <a:t>-</a:t>
            </a:r>
            <a:endParaRPr lang="en-US" dirty="0"/>
          </a:p>
        </p:txBody>
      </p:sp>
      <p:sp>
        <p:nvSpPr>
          <p:cNvPr id="7" name="TextBox 6">
            <a:extLst>
              <a:ext uri="{FF2B5EF4-FFF2-40B4-BE49-F238E27FC236}">
                <a16:creationId xmlns:a16="http://schemas.microsoft.com/office/drawing/2014/main" id="{3203A288-69F8-F548-B69A-2A2DCF3C3CB7}"/>
              </a:ext>
            </a:extLst>
          </p:cNvPr>
          <p:cNvSpPr txBox="1"/>
          <p:nvPr/>
        </p:nvSpPr>
        <p:spPr>
          <a:xfrm>
            <a:off x="10335491" y="437803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82033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1EE9-ABF9-EE4A-9843-D3A4247CD5C3}"/>
              </a:ext>
            </a:extLst>
          </p:cNvPr>
          <p:cNvSpPr>
            <a:spLocks noGrp="1"/>
          </p:cNvSpPr>
          <p:nvPr>
            <p:ph type="title"/>
          </p:nvPr>
        </p:nvSpPr>
        <p:spPr/>
        <p:txBody>
          <a:bodyPr/>
          <a:lstStyle/>
          <a:p>
            <a:pPr algn="l"/>
            <a:r>
              <a:rPr lang="en-US" dirty="0"/>
              <a:t>Root Cause #1 - Lack of Discipline</a:t>
            </a:r>
          </a:p>
        </p:txBody>
      </p:sp>
      <p:sp>
        <p:nvSpPr>
          <p:cNvPr id="3" name="Content Placeholder 2">
            <a:extLst>
              <a:ext uri="{FF2B5EF4-FFF2-40B4-BE49-F238E27FC236}">
                <a16:creationId xmlns:a16="http://schemas.microsoft.com/office/drawing/2014/main" id="{27E3BD60-2F68-4945-917D-02563D728FBC}"/>
              </a:ext>
            </a:extLst>
          </p:cNvPr>
          <p:cNvSpPr>
            <a:spLocks noGrp="1"/>
          </p:cNvSpPr>
          <p:nvPr>
            <p:ph idx="1"/>
          </p:nvPr>
        </p:nvSpPr>
        <p:spPr>
          <a:xfrm>
            <a:off x="457200" y="1600200"/>
            <a:ext cx="4904509" cy="4525963"/>
          </a:xfrm>
        </p:spPr>
        <p:txBody>
          <a:bodyPr/>
          <a:lstStyle/>
          <a:p>
            <a:pPr>
              <a:spcAft>
                <a:spcPts val="1800"/>
              </a:spcAft>
            </a:pPr>
            <a:r>
              <a:rPr lang="en-US" b="1" dirty="0"/>
              <a:t>Unclear/Shifting Priorities. </a:t>
            </a:r>
            <a:r>
              <a:rPr lang="en-US" dirty="0"/>
              <a:t>It is difficult to establish clear expectations when strategy and related priorities are not well defined or when priorities are constantly shifting. </a:t>
            </a:r>
          </a:p>
          <a:p>
            <a:pPr>
              <a:spcAft>
                <a:spcPts val="1800"/>
              </a:spcAft>
            </a:pPr>
            <a:r>
              <a:rPr lang="en-US" b="1" dirty="0"/>
              <a:t>Inadequate assumptions. </a:t>
            </a:r>
            <a:r>
              <a:rPr lang="en-US" dirty="0"/>
              <a:t>We often observe leadership team members act on important initiatives without stepping back even just briefly to ensure they are in alignment. </a:t>
            </a:r>
          </a:p>
        </p:txBody>
      </p:sp>
      <p:sp>
        <p:nvSpPr>
          <p:cNvPr id="4" name="Footer Placeholder 3">
            <a:extLst>
              <a:ext uri="{FF2B5EF4-FFF2-40B4-BE49-F238E27FC236}">
                <a16:creationId xmlns:a16="http://schemas.microsoft.com/office/drawing/2014/main" id="{270C5F19-16F0-9041-B146-89FAF6222C3A}"/>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33E20A2A-29F2-A443-84AF-78BBECA1D233}"/>
              </a:ext>
            </a:extLst>
          </p:cNvPr>
          <p:cNvSpPr>
            <a:spLocks noGrp="1"/>
          </p:cNvSpPr>
          <p:nvPr>
            <p:ph type="sldNum" sz="quarter" idx="12"/>
          </p:nvPr>
        </p:nvSpPr>
        <p:spPr/>
        <p:txBody>
          <a:bodyPr/>
          <a:lstStyle/>
          <a:p>
            <a:r>
              <a:rPr lang="en-US"/>
              <a:t>-</a:t>
            </a:r>
            <a:fld id="{A3773F58-76C6-2547-A1EE-768CC826023F}" type="slidenum">
              <a:rPr lang="en-US" smtClean="0"/>
              <a:t>4</a:t>
            </a:fld>
            <a:r>
              <a:rPr lang="en-US"/>
              <a:t>-</a:t>
            </a:r>
            <a:endParaRPr lang="en-US" dirty="0"/>
          </a:p>
        </p:txBody>
      </p:sp>
      <p:pic>
        <p:nvPicPr>
          <p:cNvPr id="7" name="Picture 6" descr="A picture containing stop, sign, white, drawing&#10;&#10;Description automatically generated">
            <a:extLst>
              <a:ext uri="{FF2B5EF4-FFF2-40B4-BE49-F238E27FC236}">
                <a16:creationId xmlns:a16="http://schemas.microsoft.com/office/drawing/2014/main" id="{3A6A2F7A-6D46-A241-9E6C-40BF229860B4}"/>
              </a:ext>
            </a:extLst>
          </p:cNvPr>
          <p:cNvPicPr>
            <a:picLocks noChangeAspect="1"/>
          </p:cNvPicPr>
          <p:nvPr/>
        </p:nvPicPr>
        <p:blipFill>
          <a:blip r:embed="rId3"/>
          <a:stretch>
            <a:fillRect/>
          </a:stretch>
        </p:blipFill>
        <p:spPr>
          <a:xfrm>
            <a:off x="5511800" y="1600200"/>
            <a:ext cx="3175000" cy="3238500"/>
          </a:xfrm>
          <a:prstGeom prst="rect">
            <a:avLst/>
          </a:prstGeom>
        </p:spPr>
      </p:pic>
    </p:spTree>
    <p:extLst>
      <p:ext uri="{BB962C8B-B14F-4D97-AF65-F5344CB8AC3E}">
        <p14:creationId xmlns:p14="http://schemas.microsoft.com/office/powerpoint/2010/main" val="202555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31C5-7248-784B-ACA3-6D8B0E638B4F}"/>
              </a:ext>
            </a:extLst>
          </p:cNvPr>
          <p:cNvSpPr>
            <a:spLocks noGrp="1"/>
          </p:cNvSpPr>
          <p:nvPr>
            <p:ph type="title"/>
          </p:nvPr>
        </p:nvSpPr>
        <p:spPr/>
        <p:txBody>
          <a:bodyPr/>
          <a:lstStyle/>
          <a:p>
            <a:pPr algn="l"/>
            <a:r>
              <a:rPr lang="en-US" dirty="0"/>
              <a:t>Root Cause #2 - Avoidance</a:t>
            </a:r>
          </a:p>
        </p:txBody>
      </p:sp>
      <p:sp>
        <p:nvSpPr>
          <p:cNvPr id="3" name="Content Placeholder 2">
            <a:extLst>
              <a:ext uri="{FF2B5EF4-FFF2-40B4-BE49-F238E27FC236}">
                <a16:creationId xmlns:a16="http://schemas.microsoft.com/office/drawing/2014/main" id="{07D8BD39-31D5-B64F-9C2B-6479C144BDF1}"/>
              </a:ext>
            </a:extLst>
          </p:cNvPr>
          <p:cNvSpPr>
            <a:spLocks noGrp="1"/>
          </p:cNvSpPr>
          <p:nvPr>
            <p:ph idx="1"/>
          </p:nvPr>
        </p:nvSpPr>
        <p:spPr>
          <a:xfrm>
            <a:off x="457201" y="2369128"/>
            <a:ext cx="4668982" cy="3757036"/>
          </a:xfrm>
        </p:spPr>
        <p:txBody>
          <a:bodyPr/>
          <a:lstStyle/>
          <a:p>
            <a:r>
              <a:rPr lang="en-US" dirty="0"/>
              <a:t>Avoidance behavior is manifested when executive teams fail to discuss, debate and gain clarity on the natural overlaps between their roles. </a:t>
            </a:r>
          </a:p>
          <a:p>
            <a:r>
              <a:rPr lang="en-US" dirty="0"/>
              <a:t>When executives ‘kick the can down the road’ about issues like compensation, ownership, or promotions frustration brews and trust begins to erode. </a:t>
            </a:r>
          </a:p>
        </p:txBody>
      </p:sp>
      <p:sp>
        <p:nvSpPr>
          <p:cNvPr id="4" name="Footer Placeholder 3">
            <a:extLst>
              <a:ext uri="{FF2B5EF4-FFF2-40B4-BE49-F238E27FC236}">
                <a16:creationId xmlns:a16="http://schemas.microsoft.com/office/drawing/2014/main" id="{05B246A8-7398-014B-8D0A-9FCD0C9522EB}"/>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3A7CE854-1C01-E643-B5FD-3DBAF0D36292}"/>
              </a:ext>
            </a:extLst>
          </p:cNvPr>
          <p:cNvSpPr>
            <a:spLocks noGrp="1"/>
          </p:cNvSpPr>
          <p:nvPr>
            <p:ph type="sldNum" sz="quarter" idx="12"/>
          </p:nvPr>
        </p:nvSpPr>
        <p:spPr/>
        <p:txBody>
          <a:bodyPr/>
          <a:lstStyle/>
          <a:p>
            <a:r>
              <a:rPr lang="en-US"/>
              <a:t>-</a:t>
            </a:r>
            <a:fld id="{A3773F58-76C6-2547-A1EE-768CC826023F}" type="slidenum">
              <a:rPr lang="en-US" smtClean="0"/>
              <a:t>5</a:t>
            </a:fld>
            <a:r>
              <a:rPr lang="en-US"/>
              <a:t>-</a:t>
            </a:r>
            <a:endParaRPr lang="en-US" dirty="0"/>
          </a:p>
        </p:txBody>
      </p:sp>
      <p:pic>
        <p:nvPicPr>
          <p:cNvPr id="7" name="Picture 6" descr="A picture containing drawing&#10;&#10;Description automatically generated">
            <a:extLst>
              <a:ext uri="{FF2B5EF4-FFF2-40B4-BE49-F238E27FC236}">
                <a16:creationId xmlns:a16="http://schemas.microsoft.com/office/drawing/2014/main" id="{610FF4B6-4D4A-CE40-93EB-5F9D8786BC5F}"/>
              </a:ext>
            </a:extLst>
          </p:cNvPr>
          <p:cNvPicPr>
            <a:picLocks noChangeAspect="1"/>
          </p:cNvPicPr>
          <p:nvPr/>
        </p:nvPicPr>
        <p:blipFill>
          <a:blip r:embed="rId3"/>
          <a:stretch>
            <a:fillRect/>
          </a:stretch>
        </p:blipFill>
        <p:spPr>
          <a:xfrm>
            <a:off x="5172177" y="2531341"/>
            <a:ext cx="3755924" cy="2499446"/>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CAC81D79-0DC2-E448-8B7A-7601D2CD9EC2}"/>
              </a:ext>
            </a:extLst>
          </p:cNvPr>
          <p:cNvSpPr txBox="1">
            <a:spLocks/>
          </p:cNvSpPr>
          <p:nvPr/>
        </p:nvSpPr>
        <p:spPr>
          <a:xfrm>
            <a:off x="457200" y="1600200"/>
            <a:ext cx="8229600" cy="1143001"/>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1200"/>
              </a:spcAft>
              <a:buFont typeface="Arial"/>
              <a:buChar char="•"/>
              <a:defRPr sz="2000" kern="1200">
                <a:solidFill>
                  <a:schemeClr val="tx1"/>
                </a:solidFill>
                <a:latin typeface="Avenir Book" panose="02000503020000020003" pitchFamily="2" charset="0"/>
                <a:ea typeface="+mn-ea"/>
                <a:cs typeface="+mn-cs"/>
              </a:defRPr>
            </a:lvl1pPr>
            <a:lvl2pPr marL="742950" indent="-285750" algn="l" defTabSz="457200" rtl="0" eaLnBrk="1" latinLnBrk="0" hangingPunct="1">
              <a:spcBef>
                <a:spcPts val="0"/>
              </a:spcBef>
              <a:spcAft>
                <a:spcPts val="1200"/>
              </a:spcAft>
              <a:buFont typeface="Arial"/>
              <a:buChar char="–"/>
              <a:defRPr sz="1800" kern="1200">
                <a:solidFill>
                  <a:schemeClr val="tx1"/>
                </a:solidFill>
                <a:latin typeface="Avenir Book" panose="02000503020000020003" pitchFamily="2" charset="0"/>
                <a:ea typeface="+mn-ea"/>
                <a:cs typeface="+mn-cs"/>
              </a:defRPr>
            </a:lvl2pPr>
            <a:lvl3pPr marL="1143000" indent="-228600" algn="l" defTabSz="457200" rtl="0" eaLnBrk="1" latinLnBrk="0" hangingPunct="1">
              <a:spcBef>
                <a:spcPts val="0"/>
              </a:spcBef>
              <a:spcAft>
                <a:spcPts val="1200"/>
              </a:spcAft>
              <a:buFont typeface="Arial"/>
              <a:buChar char="•"/>
              <a:defRPr sz="1600" kern="1200">
                <a:solidFill>
                  <a:schemeClr val="tx1"/>
                </a:solidFill>
                <a:latin typeface="Avenir Book" panose="02000503020000020003" pitchFamily="2" charset="0"/>
                <a:ea typeface="+mn-ea"/>
                <a:cs typeface="+mn-cs"/>
              </a:defRPr>
            </a:lvl3pPr>
            <a:lvl4pPr marL="1600200" indent="-228600" algn="l" defTabSz="457200" rtl="0" eaLnBrk="1" latinLnBrk="0" hangingPunct="1">
              <a:spcBef>
                <a:spcPts val="0"/>
              </a:spcBef>
              <a:spcAft>
                <a:spcPts val="1200"/>
              </a:spcAft>
              <a:buFont typeface="Arial"/>
              <a:buChar char="–"/>
              <a:defRPr sz="1400" kern="1200">
                <a:solidFill>
                  <a:schemeClr val="tx1"/>
                </a:solidFill>
                <a:latin typeface="Avenir Book" panose="02000503020000020003" pitchFamily="2" charset="0"/>
                <a:ea typeface="+mn-ea"/>
                <a:cs typeface="+mn-cs"/>
              </a:defRPr>
            </a:lvl4pPr>
            <a:lvl5pPr marL="2057400" indent="-228600" algn="l" defTabSz="457200" rtl="0" eaLnBrk="1" latinLnBrk="0" hangingPunct="1">
              <a:spcBef>
                <a:spcPts val="0"/>
              </a:spcBef>
              <a:spcAft>
                <a:spcPts val="1200"/>
              </a:spcAft>
              <a:buFont typeface="Arial"/>
              <a:buChar char="»"/>
              <a:defRPr sz="1400" kern="1200">
                <a:solidFill>
                  <a:schemeClr val="tx1"/>
                </a:solidFill>
                <a:latin typeface="Avenir Book" panose="02000503020000020003"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Tension is natural but executives tend to avoid tension as they simply do not like conflict, difficult conversations or disagreement. </a:t>
            </a:r>
          </a:p>
        </p:txBody>
      </p:sp>
    </p:spTree>
    <p:extLst>
      <p:ext uri="{BB962C8B-B14F-4D97-AF65-F5344CB8AC3E}">
        <p14:creationId xmlns:p14="http://schemas.microsoft.com/office/powerpoint/2010/main" val="306878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52894C30-3266-264C-B007-FA20CCC692ED}"/>
              </a:ext>
            </a:extLst>
          </p:cNvPr>
          <p:cNvCxnSpPr>
            <a:cxnSpLocks/>
          </p:cNvCxnSpPr>
          <p:nvPr/>
        </p:nvCxnSpPr>
        <p:spPr>
          <a:xfrm>
            <a:off x="457200" y="3089557"/>
            <a:ext cx="8229600" cy="0"/>
          </a:xfrm>
          <a:prstGeom prst="straightConnector1">
            <a:avLst/>
          </a:prstGeom>
          <a:ln w="53975">
            <a:tailEnd type="triangle"/>
          </a:ln>
        </p:spPr>
        <p:style>
          <a:lnRef idx="2">
            <a:schemeClr val="dk1"/>
          </a:lnRef>
          <a:fillRef idx="0">
            <a:schemeClr val="dk1"/>
          </a:fillRef>
          <a:effectRef idx="1">
            <a:schemeClr val="dk1"/>
          </a:effectRef>
          <a:fontRef idx="minor">
            <a:schemeClr val="tx1"/>
          </a:fontRef>
        </p:style>
      </p:cxnSp>
      <p:sp>
        <p:nvSpPr>
          <p:cNvPr id="2" name="Title 1">
            <a:extLst>
              <a:ext uri="{FF2B5EF4-FFF2-40B4-BE49-F238E27FC236}">
                <a16:creationId xmlns:a16="http://schemas.microsoft.com/office/drawing/2014/main" id="{709B6885-C0B2-6341-B53D-F2CE8CC95D0C}"/>
              </a:ext>
            </a:extLst>
          </p:cNvPr>
          <p:cNvSpPr>
            <a:spLocks noGrp="1"/>
          </p:cNvSpPr>
          <p:nvPr>
            <p:ph type="title"/>
          </p:nvPr>
        </p:nvSpPr>
        <p:spPr>
          <a:xfrm>
            <a:off x="457200" y="274638"/>
            <a:ext cx="8229600" cy="1143000"/>
          </a:xfrm>
        </p:spPr>
        <p:txBody>
          <a:bodyPr anchor="ctr">
            <a:normAutofit/>
          </a:bodyPr>
          <a:lstStyle/>
          <a:p>
            <a:r>
              <a:rPr lang="en-US" dirty="0"/>
              <a:t>Impact Spectrum</a:t>
            </a:r>
          </a:p>
        </p:txBody>
      </p:sp>
      <p:sp>
        <p:nvSpPr>
          <p:cNvPr id="4" name="Footer Placeholder 3">
            <a:extLst>
              <a:ext uri="{FF2B5EF4-FFF2-40B4-BE49-F238E27FC236}">
                <a16:creationId xmlns:a16="http://schemas.microsoft.com/office/drawing/2014/main" id="{00E916B4-0087-E247-9CEB-BA693A3ADAB6}"/>
              </a:ext>
            </a:extLst>
          </p:cNvPr>
          <p:cNvSpPr>
            <a:spLocks noGrp="1"/>
          </p:cNvSpPr>
          <p:nvPr>
            <p:ph type="ftr" sz="quarter" idx="11"/>
          </p:nvPr>
        </p:nvSpPr>
        <p:spPr>
          <a:xfrm>
            <a:off x="457200" y="6356350"/>
            <a:ext cx="2895600" cy="365125"/>
          </a:xfrm>
        </p:spPr>
        <p:txBody>
          <a:bodyPr anchor="ctr">
            <a:normAutofit/>
          </a:bodyPr>
          <a:lstStyle/>
          <a:p>
            <a:pPr>
              <a:spcAft>
                <a:spcPts val="600"/>
              </a:spcAft>
            </a:pPr>
            <a:r>
              <a:rPr lang="en-US"/>
              <a:t>RI Webinar Series</a:t>
            </a:r>
          </a:p>
        </p:txBody>
      </p:sp>
      <p:sp>
        <p:nvSpPr>
          <p:cNvPr id="5" name="Slide Number Placeholder 4">
            <a:extLst>
              <a:ext uri="{FF2B5EF4-FFF2-40B4-BE49-F238E27FC236}">
                <a16:creationId xmlns:a16="http://schemas.microsoft.com/office/drawing/2014/main" id="{6286FABB-392B-F242-89C1-1DB106B8E702}"/>
              </a:ext>
            </a:extLst>
          </p:cNvPr>
          <p:cNvSpPr>
            <a:spLocks noGrp="1"/>
          </p:cNvSpPr>
          <p:nvPr>
            <p:ph type="sldNum" sz="quarter" idx="12"/>
          </p:nvPr>
        </p:nvSpPr>
        <p:spPr>
          <a:xfrm>
            <a:off x="6553200" y="6356350"/>
            <a:ext cx="2133600" cy="365125"/>
          </a:xfrm>
        </p:spPr>
        <p:txBody>
          <a:bodyPr anchor="ctr">
            <a:normAutofit/>
          </a:bodyPr>
          <a:lstStyle/>
          <a:p>
            <a:pPr>
              <a:spcAft>
                <a:spcPts val="600"/>
              </a:spcAft>
            </a:pPr>
            <a:r>
              <a:rPr lang="en-US"/>
              <a:t>-</a:t>
            </a:r>
            <a:fld id="{A3773F58-76C6-2547-A1EE-768CC826023F}" type="slidenum">
              <a:rPr lang="en-US" smtClean="0"/>
              <a:pPr>
                <a:spcAft>
                  <a:spcPts val="600"/>
                </a:spcAft>
              </a:pPr>
              <a:t>6</a:t>
            </a:fld>
            <a:r>
              <a:rPr lang="en-US"/>
              <a:t>-</a:t>
            </a:r>
          </a:p>
        </p:txBody>
      </p:sp>
      <p:graphicFrame>
        <p:nvGraphicFramePr>
          <p:cNvPr id="6" name="Content Placeholder 5">
            <a:extLst>
              <a:ext uri="{FF2B5EF4-FFF2-40B4-BE49-F238E27FC236}">
                <a16:creationId xmlns:a16="http://schemas.microsoft.com/office/drawing/2014/main" id="{235DDC9E-CC41-B04E-BABA-79C7126E3371}"/>
              </a:ext>
            </a:extLst>
          </p:cNvPr>
          <p:cNvGraphicFramePr>
            <a:graphicFrameLocks noGrp="1"/>
          </p:cNvGraphicFramePr>
          <p:nvPr>
            <p:ph idx="1"/>
            <p:extLst>
              <p:ext uri="{D42A27DB-BD31-4B8C-83A1-F6EECF244321}">
                <p14:modId xmlns:p14="http://schemas.microsoft.com/office/powerpoint/2010/main" val="4192914276"/>
              </p:ext>
            </p:extLst>
          </p:nvPr>
        </p:nvGraphicFramePr>
        <p:xfrm>
          <a:off x="457200" y="1600200"/>
          <a:ext cx="8229600" cy="4024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944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550-2B0A-B342-96DF-DEBA9354C4A1}"/>
              </a:ext>
            </a:extLst>
          </p:cNvPr>
          <p:cNvSpPr>
            <a:spLocks noGrp="1"/>
          </p:cNvSpPr>
          <p:nvPr>
            <p:ph type="title"/>
          </p:nvPr>
        </p:nvSpPr>
        <p:spPr/>
        <p:txBody>
          <a:bodyPr/>
          <a:lstStyle/>
          <a:p>
            <a:r>
              <a:rPr lang="en-US" dirty="0"/>
              <a:t>“The Avoidance Dance”</a:t>
            </a:r>
          </a:p>
        </p:txBody>
      </p:sp>
      <p:sp>
        <p:nvSpPr>
          <p:cNvPr id="3" name="Content Placeholder 2">
            <a:extLst>
              <a:ext uri="{FF2B5EF4-FFF2-40B4-BE49-F238E27FC236}">
                <a16:creationId xmlns:a16="http://schemas.microsoft.com/office/drawing/2014/main" id="{DA445B68-C139-4C49-B805-E14343D4F7D1}"/>
              </a:ext>
            </a:extLst>
          </p:cNvPr>
          <p:cNvSpPr>
            <a:spLocks noGrp="1"/>
          </p:cNvSpPr>
          <p:nvPr>
            <p:ph idx="1"/>
          </p:nvPr>
        </p:nvSpPr>
        <p:spPr/>
        <p:txBody>
          <a:bodyPr>
            <a:normAutofit/>
          </a:bodyPr>
          <a:lstStyle/>
          <a:p>
            <a:r>
              <a:rPr lang="en-US" sz="2400" dirty="0"/>
              <a:t>A typical avoidance scenario looks like this…</a:t>
            </a:r>
          </a:p>
          <a:p>
            <a:pPr lvl="1"/>
            <a:r>
              <a:rPr lang="en-US" sz="2000" i="1" dirty="0"/>
              <a:t>teammates avoid having tough discussions, </a:t>
            </a:r>
          </a:p>
          <a:p>
            <a:pPr lvl="1"/>
            <a:r>
              <a:rPr lang="en-US" sz="2000" i="1" dirty="0"/>
              <a:t>they talk negatively about each other to others, </a:t>
            </a:r>
          </a:p>
          <a:p>
            <a:pPr lvl="1"/>
            <a:r>
              <a:rPr lang="en-US" sz="2000" i="1" dirty="0"/>
              <a:t>they directly or indirectly undermine colleagues with whom they are at odds, </a:t>
            </a:r>
          </a:p>
          <a:p>
            <a:pPr lvl="1"/>
            <a:r>
              <a:rPr lang="en-US" sz="2000" i="1" dirty="0"/>
              <a:t>the situation gets out of control and </a:t>
            </a:r>
          </a:p>
          <a:p>
            <a:pPr lvl="1"/>
            <a:r>
              <a:rPr lang="en-US" sz="2000" i="1" dirty="0"/>
              <a:t>the CEO steps in</a:t>
            </a:r>
            <a:r>
              <a:rPr lang="en-US" sz="2000" dirty="0"/>
              <a:t>. </a:t>
            </a:r>
          </a:p>
        </p:txBody>
      </p:sp>
      <p:sp>
        <p:nvSpPr>
          <p:cNvPr id="4" name="Footer Placeholder 3">
            <a:extLst>
              <a:ext uri="{FF2B5EF4-FFF2-40B4-BE49-F238E27FC236}">
                <a16:creationId xmlns:a16="http://schemas.microsoft.com/office/drawing/2014/main" id="{5429B776-A8C4-FE46-A5C0-696E94A5E977}"/>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2FB542EA-B012-2B4A-8CB2-0E6291F1A963}"/>
              </a:ext>
            </a:extLst>
          </p:cNvPr>
          <p:cNvSpPr>
            <a:spLocks noGrp="1"/>
          </p:cNvSpPr>
          <p:nvPr>
            <p:ph type="sldNum" sz="quarter" idx="12"/>
          </p:nvPr>
        </p:nvSpPr>
        <p:spPr/>
        <p:txBody>
          <a:bodyPr/>
          <a:lstStyle/>
          <a:p>
            <a:r>
              <a:rPr lang="en-US"/>
              <a:t>-</a:t>
            </a:r>
            <a:fld id="{A3773F58-76C6-2547-A1EE-768CC826023F}" type="slidenum">
              <a:rPr lang="en-US" smtClean="0"/>
              <a:t>7</a:t>
            </a:fld>
            <a:r>
              <a:rPr lang="en-US"/>
              <a:t>-</a:t>
            </a:r>
            <a:endParaRPr lang="en-US" dirty="0"/>
          </a:p>
        </p:txBody>
      </p:sp>
      <p:pic>
        <p:nvPicPr>
          <p:cNvPr id="7" name="Picture 6" descr="A close up of a guitar&#10;&#10;Description automatically generated">
            <a:extLst>
              <a:ext uri="{FF2B5EF4-FFF2-40B4-BE49-F238E27FC236}">
                <a16:creationId xmlns:a16="http://schemas.microsoft.com/office/drawing/2014/main" id="{8F624104-8826-2841-BC42-4513ADEB7412}"/>
              </a:ext>
            </a:extLst>
          </p:cNvPr>
          <p:cNvPicPr>
            <a:picLocks noChangeAspect="1"/>
          </p:cNvPicPr>
          <p:nvPr/>
        </p:nvPicPr>
        <p:blipFill>
          <a:blip r:embed="rId2"/>
          <a:stretch>
            <a:fillRect/>
          </a:stretch>
        </p:blipFill>
        <p:spPr>
          <a:xfrm>
            <a:off x="5290415" y="4340659"/>
            <a:ext cx="3230129" cy="1525684"/>
          </a:xfrm>
          <a:prstGeom prst="rect">
            <a:avLst/>
          </a:prstGeom>
        </p:spPr>
      </p:pic>
    </p:spTree>
    <p:extLst>
      <p:ext uri="{BB962C8B-B14F-4D97-AF65-F5344CB8AC3E}">
        <p14:creationId xmlns:p14="http://schemas.microsoft.com/office/powerpoint/2010/main" val="296475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854A-6BF1-D14F-861D-C589A560D46C}"/>
              </a:ext>
            </a:extLst>
          </p:cNvPr>
          <p:cNvSpPr>
            <a:spLocks noGrp="1"/>
          </p:cNvSpPr>
          <p:nvPr>
            <p:ph type="title"/>
          </p:nvPr>
        </p:nvSpPr>
        <p:spPr/>
        <p:txBody>
          <a:bodyPr/>
          <a:lstStyle/>
          <a:p>
            <a:r>
              <a:rPr lang="en-US" dirty="0"/>
              <a:t>What to do…</a:t>
            </a:r>
          </a:p>
        </p:txBody>
      </p:sp>
      <p:sp>
        <p:nvSpPr>
          <p:cNvPr id="4" name="Footer Placeholder 3">
            <a:extLst>
              <a:ext uri="{FF2B5EF4-FFF2-40B4-BE49-F238E27FC236}">
                <a16:creationId xmlns:a16="http://schemas.microsoft.com/office/drawing/2014/main" id="{B1ED92F8-66F4-E544-9DDA-F42D874D6EDF}"/>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B0862D77-C793-A943-9FDD-A7854C757F77}"/>
              </a:ext>
            </a:extLst>
          </p:cNvPr>
          <p:cNvSpPr>
            <a:spLocks noGrp="1"/>
          </p:cNvSpPr>
          <p:nvPr>
            <p:ph type="sldNum" sz="quarter" idx="12"/>
          </p:nvPr>
        </p:nvSpPr>
        <p:spPr/>
        <p:txBody>
          <a:bodyPr/>
          <a:lstStyle/>
          <a:p>
            <a:r>
              <a:rPr lang="en-US"/>
              <a:t>-</a:t>
            </a:r>
            <a:fld id="{A3773F58-76C6-2547-A1EE-768CC826023F}" type="slidenum">
              <a:rPr lang="en-US" smtClean="0"/>
              <a:t>8</a:t>
            </a:fld>
            <a:r>
              <a:rPr lang="en-US"/>
              <a:t>-</a:t>
            </a:r>
            <a:endParaRPr lang="en-US" dirty="0"/>
          </a:p>
        </p:txBody>
      </p:sp>
      <p:sp>
        <p:nvSpPr>
          <p:cNvPr id="6" name="TextBox 5">
            <a:extLst>
              <a:ext uri="{FF2B5EF4-FFF2-40B4-BE49-F238E27FC236}">
                <a16:creationId xmlns:a16="http://schemas.microsoft.com/office/drawing/2014/main" id="{1135ECEA-FB5F-1D4E-83E5-9CF926C95F8F}"/>
              </a:ext>
            </a:extLst>
          </p:cNvPr>
          <p:cNvSpPr txBox="1"/>
          <p:nvPr/>
        </p:nvSpPr>
        <p:spPr>
          <a:xfrm>
            <a:off x="1604681" y="1725752"/>
            <a:ext cx="5934638" cy="3816429"/>
          </a:xfrm>
          <a:prstGeom prst="rect">
            <a:avLst/>
          </a:prstGeom>
          <a:noFill/>
        </p:spPr>
        <p:txBody>
          <a:bodyPr wrap="none" rtlCol="0" anchor="ctr">
            <a:spAutoFit/>
          </a:bodyPr>
          <a:lstStyle/>
          <a:p>
            <a:pPr algn="ctr"/>
            <a:r>
              <a:rPr lang="en-US" sz="5400" spc="600" dirty="0">
                <a:solidFill>
                  <a:srgbClr val="FFFF00"/>
                </a:solidFill>
                <a:highlight>
                  <a:srgbClr val="FF0000"/>
                </a:highlight>
              </a:rPr>
              <a:t>BE DISCIPLINED!</a:t>
            </a:r>
          </a:p>
          <a:p>
            <a:pPr algn="ctr"/>
            <a:endParaRPr lang="en-US" sz="3600" spc="600" dirty="0">
              <a:solidFill>
                <a:srgbClr val="FFFF00"/>
              </a:solidFill>
              <a:highlight>
                <a:srgbClr val="FF0000"/>
              </a:highlight>
            </a:endParaRPr>
          </a:p>
          <a:p>
            <a:pPr algn="ctr"/>
            <a:r>
              <a:rPr lang="en-US" sz="5400" spc="600" dirty="0">
                <a:solidFill>
                  <a:srgbClr val="FFFF00"/>
                </a:solidFill>
                <a:highlight>
                  <a:srgbClr val="FF0000"/>
                </a:highlight>
              </a:rPr>
              <a:t>&amp;</a:t>
            </a:r>
          </a:p>
          <a:p>
            <a:pPr algn="ctr"/>
            <a:endParaRPr lang="en-US" sz="3600" spc="600" dirty="0">
              <a:solidFill>
                <a:srgbClr val="FFFF00"/>
              </a:solidFill>
              <a:highlight>
                <a:srgbClr val="FF0000"/>
              </a:highlight>
            </a:endParaRPr>
          </a:p>
          <a:p>
            <a:pPr algn="ctr"/>
            <a:r>
              <a:rPr lang="en-US" sz="5400" spc="600" dirty="0">
                <a:solidFill>
                  <a:srgbClr val="FFFF00"/>
                </a:solidFill>
                <a:highlight>
                  <a:srgbClr val="FF0000"/>
                </a:highlight>
              </a:rPr>
              <a:t>DON’T AVOID!</a:t>
            </a:r>
          </a:p>
        </p:txBody>
      </p:sp>
    </p:spTree>
    <p:extLst>
      <p:ext uri="{BB962C8B-B14F-4D97-AF65-F5344CB8AC3E}">
        <p14:creationId xmlns:p14="http://schemas.microsoft.com/office/powerpoint/2010/main" val="387178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2DA5-CB4F-9346-BCA2-16E7147AAB98}"/>
              </a:ext>
            </a:extLst>
          </p:cNvPr>
          <p:cNvSpPr>
            <a:spLocks noGrp="1"/>
          </p:cNvSpPr>
          <p:nvPr>
            <p:ph type="title"/>
          </p:nvPr>
        </p:nvSpPr>
        <p:spPr/>
        <p:txBody>
          <a:bodyPr/>
          <a:lstStyle/>
          <a:p>
            <a:r>
              <a:rPr lang="en-US" dirty="0"/>
              <a:t>Recalibrate</a:t>
            </a:r>
          </a:p>
        </p:txBody>
      </p:sp>
      <p:graphicFrame>
        <p:nvGraphicFramePr>
          <p:cNvPr id="6" name="Content Placeholder 5">
            <a:extLst>
              <a:ext uri="{FF2B5EF4-FFF2-40B4-BE49-F238E27FC236}">
                <a16:creationId xmlns:a16="http://schemas.microsoft.com/office/drawing/2014/main" id="{1B3BABE9-206C-4845-B901-997EE4F60984}"/>
              </a:ext>
            </a:extLst>
          </p:cNvPr>
          <p:cNvGraphicFramePr>
            <a:graphicFrameLocks noGrp="1"/>
          </p:cNvGraphicFramePr>
          <p:nvPr>
            <p:ph idx="1"/>
            <p:extLst>
              <p:ext uri="{D42A27DB-BD31-4B8C-83A1-F6EECF244321}">
                <p14:modId xmlns:p14="http://schemas.microsoft.com/office/powerpoint/2010/main" val="2849701034"/>
              </p:ext>
            </p:extLst>
          </p:nvPr>
        </p:nvGraphicFramePr>
        <p:xfrm>
          <a:off x="457200" y="1600200"/>
          <a:ext cx="8229600" cy="401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D9FF94DB-CE4E-AF4E-8D63-025DD5DA99AB}"/>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0BB9E08D-7FBF-3B44-B0BE-7D9679F19159}"/>
              </a:ext>
            </a:extLst>
          </p:cNvPr>
          <p:cNvSpPr>
            <a:spLocks noGrp="1"/>
          </p:cNvSpPr>
          <p:nvPr>
            <p:ph type="sldNum" sz="quarter" idx="12"/>
          </p:nvPr>
        </p:nvSpPr>
        <p:spPr/>
        <p:txBody>
          <a:bodyPr/>
          <a:lstStyle/>
          <a:p>
            <a:r>
              <a:rPr lang="en-US"/>
              <a:t>-</a:t>
            </a:r>
            <a:fld id="{A3773F58-76C6-2547-A1EE-768CC826023F}" type="slidenum">
              <a:rPr lang="en-US" smtClean="0"/>
              <a:t>9</a:t>
            </a:fld>
            <a:r>
              <a:rPr lang="en-US"/>
              <a:t>-</a:t>
            </a:r>
            <a:endParaRPr lang="en-US" dirty="0"/>
          </a:p>
        </p:txBody>
      </p:sp>
    </p:spTree>
    <p:extLst>
      <p:ext uri="{BB962C8B-B14F-4D97-AF65-F5344CB8AC3E}">
        <p14:creationId xmlns:p14="http://schemas.microsoft.com/office/powerpoint/2010/main" val="3416996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I Webinar #14 - The CEO's Role in Building a Great Leadership Team" id="{E012EDA9-8DF2-7848-ADF6-D264AB4A9BDA}" vid="{08812815-8768-B541-A7C0-2F5AFA7A4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1512</Words>
  <Application>Microsoft Macintosh PowerPoint</Application>
  <PresentationFormat>On-screen Show (4:3)</PresentationFormat>
  <Paragraphs>108</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Book</vt:lpstr>
      <vt:lpstr>Calibri</vt:lpstr>
      <vt:lpstr>Wingdings</vt:lpstr>
      <vt:lpstr>Office Theme</vt:lpstr>
      <vt:lpstr>PowerPoint Presentation</vt:lpstr>
      <vt:lpstr>The Challenge</vt:lpstr>
      <vt:lpstr>A few scenarios…</vt:lpstr>
      <vt:lpstr>Root Cause #1 - Lack of Discipline</vt:lpstr>
      <vt:lpstr>Root Cause #2 - Avoidance</vt:lpstr>
      <vt:lpstr>Impact Spectrum</vt:lpstr>
      <vt:lpstr>“The Avoidance Dance”</vt:lpstr>
      <vt:lpstr>What to do…</vt:lpstr>
      <vt:lpstr>Recalibrate</vt:lpstr>
      <vt:lpstr>Example Principles</vt:lpstr>
      <vt:lpstr>Complimentary Assessment</vt:lpstr>
      <vt:lpstr>PowerPoint Presentation</vt:lpstr>
      <vt:lpstr>Relationship Impact, LLC www.relationship-impact.com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McGuinness</dc:creator>
  <cp:lastModifiedBy>John McGuinness</cp:lastModifiedBy>
  <cp:revision>15</cp:revision>
  <dcterms:created xsi:type="dcterms:W3CDTF">2020-03-24T19:09:45Z</dcterms:created>
  <dcterms:modified xsi:type="dcterms:W3CDTF">2020-03-25T18:37:41Z</dcterms:modified>
</cp:coreProperties>
</file>